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4" r:id="rId5"/>
    <p:sldId id="275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7352-3454-4AC3-BBFA-C2CF8A836FD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FB93-A287-44E3-AF86-E48A731AAF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7352-3454-4AC3-BBFA-C2CF8A836FD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FB93-A287-44E3-AF86-E48A731AAF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7352-3454-4AC3-BBFA-C2CF8A836FD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FB93-A287-44E3-AF86-E48A731AAFA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7352-3454-4AC3-BBFA-C2CF8A836FD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FB93-A287-44E3-AF86-E48A731AAFA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7352-3454-4AC3-BBFA-C2CF8A836FD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FB93-A287-44E3-AF86-E48A731AAF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7352-3454-4AC3-BBFA-C2CF8A836FD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FB93-A287-44E3-AF86-E48A731AAFA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7352-3454-4AC3-BBFA-C2CF8A836FD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FB93-A287-44E3-AF86-E48A731AAF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7352-3454-4AC3-BBFA-C2CF8A836FD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FB93-A287-44E3-AF86-E48A731AAF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7352-3454-4AC3-BBFA-C2CF8A836FD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FB93-A287-44E3-AF86-E48A731AAF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7352-3454-4AC3-BBFA-C2CF8A836FD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FB93-A287-44E3-AF86-E48A731AAFA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77352-3454-4AC3-BBFA-C2CF8A836FD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AFB93-A287-44E3-AF86-E48A731AAFA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4C77352-3454-4AC3-BBFA-C2CF8A836FD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C6AFB93-A287-44E3-AF86-E48A731AAFA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4632" cy="261560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ВНЕУРОЧНАЯ ОБРАЗОВАТЕЛЬНАЯ ДЕЯТЕЛЬНОСТЬ ПЕДАГОГА -БИБЛИОТЕКАРЯ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365105"/>
            <a:ext cx="8280920" cy="1440160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Составитель: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Галеева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Л.Д., методист по ресурсному обеспечению образовательного  процесса ИМО Управления образования г. Казани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50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276873"/>
            <a:ext cx="7596832" cy="3384376"/>
          </a:xfrm>
        </p:spPr>
        <p:txBody>
          <a:bodyPr>
            <a:normAutofit/>
          </a:bodyPr>
          <a:lstStyle/>
          <a:p>
            <a:pPr marL="15240" marR="12065" indent="0">
              <a:spcAft>
                <a:spcPts val="0"/>
              </a:spcAft>
              <a:buNone/>
            </a:pPr>
            <a:r>
              <a:rPr lang="ru-RU" b="1" spc="-5" dirty="0">
                <a:solidFill>
                  <a:schemeClr val="tx1"/>
                </a:solidFill>
                <a:latin typeface="Times New Roman"/>
                <a:ea typeface="Times New Roman"/>
              </a:rPr>
              <a:t>Рабочие программы курсов внеурочной дея­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тельности должны содержать:</a:t>
            </a:r>
          </a:p>
          <a:p>
            <a:pPr marL="0" marR="12065" lvl="0" indent="0">
              <a:spcAft>
                <a:spcPts val="0"/>
              </a:spcAft>
              <a:buNone/>
              <a:tabLst>
                <a:tab pos="344170" algn="l"/>
              </a:tabLst>
            </a:pPr>
            <a:r>
              <a:rPr lang="ru-RU" b="1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- результаты </a:t>
            </a:r>
            <a:r>
              <a:rPr lang="ru-RU" b="1" spc="-15" dirty="0">
                <a:solidFill>
                  <a:schemeClr val="tx1"/>
                </a:solidFill>
                <a:latin typeface="Times New Roman"/>
                <a:ea typeface="Times New Roman"/>
              </a:rPr>
              <a:t>освоения курса внеурочной </a:t>
            </a:r>
            <a:r>
              <a:rPr lang="ru-RU" b="1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дея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тельности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;</a:t>
            </a:r>
          </a:p>
          <a:p>
            <a:pPr marL="0" marR="12065" lvl="0" indent="0">
              <a:spcAft>
                <a:spcPts val="0"/>
              </a:spcAft>
              <a:buNone/>
              <a:tabLst>
                <a:tab pos="344170" algn="l"/>
              </a:tabLst>
            </a:pPr>
            <a:r>
              <a:rPr lang="ru-RU" b="1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- содержание </a:t>
            </a:r>
            <a:r>
              <a:rPr lang="ru-RU" b="1" spc="-5" dirty="0">
                <a:solidFill>
                  <a:schemeClr val="tx1"/>
                </a:solidFill>
                <a:latin typeface="Times New Roman"/>
                <a:ea typeface="Times New Roman"/>
              </a:rPr>
              <a:t>курса внеурочной деятельности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с указанием форм организации и видов деятель­ности;</a:t>
            </a:r>
          </a:p>
          <a:p>
            <a:pPr marL="0" lvl="0" indent="0">
              <a:spcAft>
                <a:spcPts val="0"/>
              </a:spcAft>
              <a:buNone/>
              <a:tabLst>
                <a:tab pos="344170" algn="l"/>
              </a:tabLst>
            </a:pPr>
            <a:r>
              <a:rPr lang="ru-RU" b="1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- тематическое </a:t>
            </a:r>
            <a:r>
              <a:rPr lang="ru-RU" b="1" spc="-5" dirty="0">
                <a:solidFill>
                  <a:schemeClr val="tx1"/>
                </a:solidFill>
                <a:latin typeface="Times New Roman"/>
                <a:ea typeface="Times New Roman"/>
              </a:rPr>
              <a:t>планирование.</a:t>
            </a:r>
            <a:endParaRPr lang="ru-RU" b="1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8890"/>
            <a:r>
              <a:rPr lang="ru-RU" sz="2800" b="1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800" b="1" i="1" spc="-15" dirty="0">
                <a:solidFill>
                  <a:schemeClr val="tx1"/>
                </a:solidFill>
                <a:latin typeface="Times New Roman"/>
                <a:ea typeface="Times New Roman"/>
              </a:rPr>
              <a:t>Структура и содержание </a:t>
            </a:r>
            <a:r>
              <a:rPr lang="ru-RU" sz="2800" b="1" i="1" spc="-5" dirty="0">
                <a:solidFill>
                  <a:schemeClr val="tx1"/>
                </a:solidFill>
                <a:latin typeface="Times New Roman"/>
                <a:ea typeface="Times New Roman"/>
              </a:rPr>
              <a:t>программы внеурочной </a:t>
            </a:r>
            <a:r>
              <a:rPr lang="ru-RU" sz="2800" b="1" i="1" dirty="0">
                <a:solidFill>
                  <a:schemeClr val="tx1"/>
                </a:solidFill>
                <a:latin typeface="Times New Roman"/>
                <a:ea typeface="Times New Roman"/>
              </a:rPr>
              <a:t>деятельности</a:t>
            </a:r>
            <a:br>
              <a:rPr lang="ru-RU" sz="2800" b="1" i="1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endParaRPr lang="ru-RU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90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988840"/>
            <a:ext cx="7596833" cy="4392488"/>
          </a:xfrm>
        </p:spPr>
        <p:txBody>
          <a:bodyPr>
            <a:normAutofit/>
          </a:bodyPr>
          <a:lstStyle/>
          <a:p>
            <a:pPr marL="3175" marR="24130" indent="0">
              <a:spcAft>
                <a:spcPts val="0"/>
              </a:spcAft>
              <a:buNone/>
            </a:pPr>
            <a:r>
              <a:rPr lang="ru-RU" b="1" i="1" u="sng" dirty="0">
                <a:solidFill>
                  <a:schemeClr val="tx1"/>
                </a:solidFill>
                <a:latin typeface="Times New Roman"/>
                <a:ea typeface="Times New Roman"/>
              </a:rPr>
              <a:t>Первый уровень результатов </a:t>
            </a: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-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приобретение учащимися социальных знаний (об обществен­</a:t>
            </a:r>
            <a:r>
              <a:rPr lang="ru-RU" spc="-15" dirty="0">
                <a:solidFill>
                  <a:schemeClr val="tx1"/>
                </a:solidFill>
                <a:latin typeface="Times New Roman"/>
                <a:ea typeface="Times New Roman"/>
              </a:rPr>
              <a:t>ных нормах, социально одобряемых и неодобряе</a:t>
            </a:r>
            <a:r>
              <a:rPr lang="ru-RU" spc="-5" dirty="0">
                <a:solidFill>
                  <a:schemeClr val="tx1"/>
                </a:solidFill>
                <a:latin typeface="Times New Roman"/>
                <a:ea typeface="Times New Roman"/>
              </a:rPr>
              <a:t>мых формах поведения в обществе и т. п.).</a:t>
            </a:r>
            <a:endParaRPr lang="ru-RU" sz="1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3175" marR="24130" indent="0">
              <a:spcAft>
                <a:spcPts val="0"/>
              </a:spcAft>
              <a:buNone/>
            </a:pPr>
            <a:r>
              <a:rPr lang="ru-RU" b="1" i="1" u="sng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Второй </a:t>
            </a:r>
            <a:r>
              <a:rPr lang="ru-RU" b="1" i="1" u="sng" spc="-5" dirty="0">
                <a:solidFill>
                  <a:schemeClr val="tx1"/>
                </a:solidFill>
                <a:latin typeface="Times New Roman"/>
                <a:ea typeface="Times New Roman"/>
              </a:rPr>
              <a:t>уровень результатов </a:t>
            </a:r>
            <a:r>
              <a:rPr lang="ru-RU" i="1" spc="-5" dirty="0">
                <a:solidFill>
                  <a:schemeClr val="tx1"/>
                </a:solidFill>
                <a:latin typeface="Times New Roman"/>
                <a:ea typeface="Times New Roman"/>
              </a:rPr>
              <a:t>- </a:t>
            </a:r>
            <a:r>
              <a:rPr lang="ru-RU" spc="-5" dirty="0">
                <a:solidFill>
                  <a:schemeClr val="tx1"/>
                </a:solidFill>
                <a:latin typeface="Times New Roman"/>
                <a:ea typeface="Times New Roman"/>
              </a:rPr>
              <a:t>получение </a:t>
            </a:r>
            <a:r>
              <a:rPr lang="ru-RU" spc="-10" dirty="0">
                <a:solidFill>
                  <a:schemeClr val="tx1"/>
                </a:solidFill>
                <a:latin typeface="Times New Roman"/>
                <a:ea typeface="Times New Roman"/>
              </a:rPr>
              <a:t>школьником опыта переживания и позитивного </a:t>
            </a:r>
            <a:r>
              <a:rPr lang="ru-RU" spc="-15" dirty="0">
                <a:solidFill>
                  <a:schemeClr val="tx1"/>
                </a:solidFill>
                <a:latin typeface="Times New Roman"/>
                <a:ea typeface="Times New Roman"/>
              </a:rPr>
              <a:t>отношения к базовым ценностям общества (чело­век, семья, Отечество, природа, мир, знания, труд,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культура).</a:t>
            </a:r>
            <a:endParaRPr lang="ru-RU" sz="1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i="1" u="sng" dirty="0">
                <a:solidFill>
                  <a:schemeClr val="tx1"/>
                </a:solidFill>
                <a:latin typeface="Times New Roman"/>
                <a:ea typeface="Times New Roman"/>
              </a:rPr>
              <a:t>Третий уровень результатов </a:t>
            </a: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-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получение школьником опыта самостоятельного обще­</a:t>
            </a:r>
            <a:r>
              <a:rPr lang="ru-RU" spc="-5" dirty="0">
                <a:solidFill>
                  <a:schemeClr val="tx1"/>
                </a:solidFill>
                <a:latin typeface="Times New Roman"/>
                <a:ea typeface="Times New Roman"/>
              </a:rPr>
              <a:t>ственного действия.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spc="-5" dirty="0">
                <a:solidFill>
                  <a:schemeClr val="tx1"/>
                </a:solidFill>
                <a:latin typeface="Times New Roman"/>
                <a:ea typeface="Times New Roman"/>
              </a:rPr>
              <a:t>Воспитательные результаты внеурочной дея­тельности школьников </a:t>
            </a:r>
            <a:r>
              <a:rPr lang="ru-RU" sz="3200" b="1" i="1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:</a:t>
            </a:r>
            <a:endParaRPr lang="ru-RU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47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916832"/>
            <a:ext cx="7992887" cy="4464496"/>
          </a:xfrm>
        </p:spPr>
        <p:txBody>
          <a:bodyPr>
            <a:normAutofit fontScale="92500" lnSpcReduction="10000"/>
          </a:bodyPr>
          <a:lstStyle/>
          <a:p>
            <a:pPr marL="21590" marR="8890" indent="0">
              <a:spcAft>
                <a:spcPts val="0"/>
              </a:spcAft>
              <a:buNone/>
              <a:tabLst>
                <a:tab pos="350520" algn="l"/>
              </a:tabLst>
            </a:pPr>
            <a:r>
              <a:rPr lang="ru-RU" b="1" spc="-55" dirty="0">
                <a:solidFill>
                  <a:schemeClr val="tx1"/>
                </a:solidFill>
                <a:latin typeface="Times New Roman"/>
                <a:ea typeface="Times New Roman"/>
              </a:rPr>
              <a:t>а)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	</a:t>
            </a:r>
            <a:r>
              <a:rPr lang="ru-RU" b="1" spc="-25" dirty="0">
                <a:solidFill>
                  <a:schemeClr val="tx1"/>
                </a:solidFill>
                <a:latin typeface="Times New Roman"/>
                <a:ea typeface="Times New Roman"/>
              </a:rPr>
              <a:t>письменная работа </a:t>
            </a:r>
            <a:r>
              <a:rPr lang="ru-RU" spc="-25" dirty="0">
                <a:solidFill>
                  <a:schemeClr val="tx1"/>
                </a:solidFill>
                <a:latin typeface="Times New Roman"/>
                <a:ea typeface="Times New Roman"/>
              </a:rPr>
              <a:t>(эссе, реферат, аналитиче­</a:t>
            </a:r>
            <a:r>
              <a:rPr lang="ru-RU" spc="-35" dirty="0">
                <a:solidFill>
                  <a:schemeClr val="tx1"/>
                </a:solidFill>
                <a:latin typeface="Times New Roman"/>
                <a:ea typeface="Times New Roman"/>
              </a:rPr>
              <a:t>ские материалы, обзорные материалы, отчёты о про­</a:t>
            </a:r>
            <a:r>
              <a:rPr lang="ru-RU" spc="-25" dirty="0">
                <a:solidFill>
                  <a:schemeClr val="tx1"/>
                </a:solidFill>
                <a:latin typeface="Times New Roman"/>
                <a:ea typeface="Times New Roman"/>
              </a:rPr>
              <a:t>ведённых исследованиях, стендовый доклад и др.);</a:t>
            </a:r>
            <a:endParaRPr lang="ru-RU" sz="1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21590" marR="15240" indent="0">
              <a:spcAft>
                <a:spcPts val="0"/>
              </a:spcAft>
              <a:buNone/>
              <a:tabLst>
                <a:tab pos="350520" algn="l"/>
              </a:tabLst>
            </a:pPr>
            <a:r>
              <a:rPr lang="ru-RU" b="1" spc="-30" dirty="0">
                <a:solidFill>
                  <a:schemeClr val="tx1"/>
                </a:solidFill>
                <a:latin typeface="Times New Roman"/>
                <a:ea typeface="Times New Roman"/>
              </a:rPr>
              <a:t>б)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	</a:t>
            </a:r>
            <a:r>
              <a:rPr lang="ru-RU" b="1" spc="-10" dirty="0">
                <a:solidFill>
                  <a:schemeClr val="tx1"/>
                </a:solidFill>
                <a:latin typeface="Times New Roman"/>
                <a:ea typeface="Times New Roman"/>
              </a:rPr>
              <a:t>художественная творческая работа </a:t>
            </a:r>
            <a:r>
              <a:rPr lang="ru-RU" spc="-10" dirty="0">
                <a:solidFill>
                  <a:schemeClr val="tx1"/>
                </a:solidFill>
                <a:latin typeface="Times New Roman"/>
                <a:ea typeface="Times New Roman"/>
              </a:rPr>
              <a:t>(в обла­сти литературы, музыки, изобразительного искус­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ства, экранных искусств), представленная в виде </a:t>
            </a:r>
            <a:r>
              <a:rPr lang="ru-RU" spc="-5" dirty="0">
                <a:solidFill>
                  <a:schemeClr val="tx1"/>
                </a:solidFill>
                <a:latin typeface="Times New Roman"/>
                <a:ea typeface="Times New Roman"/>
              </a:rPr>
              <a:t>прозаического или стихотворного произведения,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инсценировки, художественной декламации, ис­</a:t>
            </a:r>
            <a:r>
              <a:rPr lang="ru-RU" spc="-5" dirty="0">
                <a:solidFill>
                  <a:schemeClr val="tx1"/>
                </a:solidFill>
                <a:latin typeface="Times New Roman"/>
                <a:ea typeface="Times New Roman"/>
              </a:rPr>
              <a:t>полнения музыкального произведения, компью­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терной анимации и др.;</a:t>
            </a:r>
            <a:endParaRPr lang="ru-RU" sz="1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21590" marR="21590" indent="0">
              <a:spcAft>
                <a:spcPts val="0"/>
              </a:spcAft>
              <a:buNone/>
              <a:tabLst>
                <a:tab pos="350520" algn="l"/>
              </a:tabLst>
            </a:pPr>
            <a:r>
              <a:rPr lang="ru-RU" spc="-45" dirty="0">
                <a:solidFill>
                  <a:schemeClr val="tx1"/>
                </a:solidFill>
                <a:latin typeface="Times New Roman"/>
                <a:ea typeface="Times New Roman"/>
              </a:rPr>
              <a:t>в)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	</a:t>
            </a:r>
            <a:r>
              <a:rPr lang="ru-RU" b="1" spc="-15" dirty="0">
                <a:solidFill>
                  <a:schemeClr val="tx1"/>
                </a:solidFill>
                <a:latin typeface="Times New Roman"/>
                <a:ea typeface="Times New Roman"/>
              </a:rPr>
              <a:t>материальный объект, макет, иное конструк­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торское изделие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;</a:t>
            </a:r>
            <a:endParaRPr lang="ru-RU" sz="1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21590" marR="21590" indent="0">
              <a:spcAft>
                <a:spcPts val="0"/>
              </a:spcAft>
              <a:buNone/>
              <a:tabLst>
                <a:tab pos="350520" algn="l"/>
              </a:tabLst>
            </a:pPr>
            <a:r>
              <a:rPr lang="ru-RU" spc="-30" dirty="0">
                <a:solidFill>
                  <a:schemeClr val="tx1"/>
                </a:solidFill>
                <a:latin typeface="Times New Roman"/>
                <a:ea typeface="Times New Roman"/>
              </a:rPr>
              <a:t>г)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	</a:t>
            </a:r>
            <a:r>
              <a:rPr lang="ru-RU" b="1" spc="-5" dirty="0">
                <a:solidFill>
                  <a:schemeClr val="tx1"/>
                </a:solidFill>
                <a:latin typeface="Times New Roman"/>
                <a:ea typeface="Times New Roman"/>
              </a:rPr>
              <a:t>отчётные материалы по социальному про­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екту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, которые могут включать как тексты, так и мультимедийные продукты.</a:t>
            </a:r>
            <a:endParaRPr lang="ru-RU" sz="1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8328"/>
            <a:ext cx="8219256" cy="1146456"/>
          </a:xfrm>
        </p:spPr>
        <p:txBody>
          <a:bodyPr>
            <a:normAutofit/>
          </a:bodyPr>
          <a:lstStyle/>
          <a:p>
            <a:r>
              <a:rPr lang="ru-RU" sz="3200" b="1" i="1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Результат </a:t>
            </a:r>
            <a:r>
              <a:rPr lang="ru-RU" sz="3200" b="1" i="1" spc="-5" dirty="0">
                <a:solidFill>
                  <a:schemeClr val="tx1"/>
                </a:solidFill>
                <a:latin typeface="Times New Roman"/>
                <a:ea typeface="Times New Roman"/>
              </a:rPr>
              <a:t>(</a:t>
            </a:r>
            <a:r>
              <a:rPr lang="ru-RU" sz="3200" b="1" i="1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продукт) </a:t>
            </a:r>
            <a:r>
              <a:rPr lang="ru-RU" sz="3200" b="1" i="1" spc="-5" dirty="0">
                <a:solidFill>
                  <a:schemeClr val="tx1"/>
                </a:solidFill>
                <a:latin typeface="Times New Roman"/>
                <a:ea typeface="Times New Roman"/>
              </a:rPr>
              <a:t>проектной </a:t>
            </a:r>
            <a:r>
              <a:rPr lang="ru-RU" sz="3200" b="1" i="1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деятель­</a:t>
            </a:r>
            <a:r>
              <a:rPr lang="ru-RU" sz="32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ности: </a:t>
            </a:r>
            <a:endParaRPr lang="ru-RU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9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2132855"/>
            <a:ext cx="7668840" cy="3528393"/>
          </a:xfrm>
        </p:spPr>
        <p:txBody>
          <a:bodyPr/>
          <a:lstStyle/>
          <a:p>
            <a:pPr marL="0" lvl="0" indent="0">
              <a:spcAft>
                <a:spcPts val="0"/>
              </a:spcAft>
              <a:buNone/>
              <a:tabLst>
                <a:tab pos="286385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- учёт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возрастных особенностей;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  <a:tabLst>
                <a:tab pos="286385" algn="l"/>
              </a:tabLst>
            </a:pPr>
            <a:r>
              <a:rPr lang="ru-RU" b="1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- сочетание </a:t>
            </a:r>
            <a:r>
              <a:rPr lang="ru-RU" b="1" spc="-15" dirty="0">
                <a:solidFill>
                  <a:schemeClr val="tx1"/>
                </a:solidFill>
                <a:latin typeface="Times New Roman"/>
                <a:ea typeface="Times New Roman"/>
              </a:rPr>
              <a:t>индивидуальных и коллективных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форм работы;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- связь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теории с практикой;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  <a:tabLst>
                <a:tab pos="286385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доступность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и наглядность;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  <a:tabLst>
                <a:tab pos="286385" algn="l"/>
              </a:tabLst>
            </a:pPr>
            <a:r>
              <a:rPr lang="ru-RU" b="1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включение </a:t>
            </a:r>
            <a:r>
              <a:rPr lang="ru-RU" b="1" spc="-15" dirty="0">
                <a:solidFill>
                  <a:schemeClr val="tx1"/>
                </a:solidFill>
                <a:latin typeface="Times New Roman"/>
                <a:ea typeface="Times New Roman"/>
              </a:rPr>
              <a:t>учащихся в активную деятель­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ность.</a:t>
            </a:r>
            <a:endParaRPr lang="ru-RU" sz="1400" b="1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Основные </a:t>
            </a:r>
            <a:r>
              <a:rPr lang="ru-RU" sz="3200" b="1" i="1" spc="-15" dirty="0">
                <a:solidFill>
                  <a:schemeClr val="tx1"/>
                </a:solidFill>
                <a:latin typeface="Times New Roman"/>
                <a:ea typeface="Times New Roman"/>
              </a:rPr>
              <a:t>принципы </a:t>
            </a:r>
            <a:r>
              <a:rPr lang="ru-RU" sz="3200" b="1" i="1" dirty="0">
                <a:solidFill>
                  <a:schemeClr val="tx1"/>
                </a:solidFill>
                <a:latin typeface="Times New Roman"/>
                <a:ea typeface="Times New Roman"/>
              </a:rPr>
              <a:t>организации внеурочной деятельности:</a:t>
            </a:r>
            <a:endParaRPr lang="ru-RU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34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>
                <a:solidFill>
                  <a:schemeClr val="tx1"/>
                </a:solidFill>
                <a:latin typeface="Times New Roman"/>
                <a:ea typeface="Times New Roman"/>
              </a:rPr>
              <a:t>Ф</a:t>
            </a:r>
            <a:r>
              <a:rPr lang="ru-RU" sz="28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ормы </a:t>
            </a:r>
            <a:r>
              <a:rPr lang="ru-RU" sz="2800" b="1" i="1" dirty="0">
                <a:solidFill>
                  <a:schemeClr val="tx1"/>
                </a:solidFill>
                <a:latin typeface="Times New Roman"/>
                <a:ea typeface="Times New Roman"/>
              </a:rPr>
              <a:t>организации внеурочных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заня­</a:t>
            </a:r>
            <a:r>
              <a:rPr lang="ru-RU" sz="2800" b="1" i="1" spc="-10" dirty="0" smtClean="0">
                <a:solidFill>
                  <a:schemeClr val="tx1"/>
                </a:solidFill>
                <a:latin typeface="Times New Roman"/>
                <a:ea typeface="Times New Roman"/>
              </a:rPr>
              <a:t>тий,  способствующие </a:t>
            </a:r>
            <a:r>
              <a:rPr lang="ru-RU" sz="2800" b="1" i="1" spc="-10" dirty="0">
                <a:solidFill>
                  <a:schemeClr val="tx1"/>
                </a:solidFill>
                <a:latin typeface="Times New Roman"/>
                <a:ea typeface="Times New Roman"/>
              </a:rPr>
              <a:t>формированию воспитательных </a:t>
            </a:r>
            <a:r>
              <a:rPr lang="ru-RU" sz="2800" b="1" i="1" spc="-10" dirty="0" smtClean="0">
                <a:solidFill>
                  <a:schemeClr val="tx1"/>
                </a:solidFill>
                <a:latin typeface="Times New Roman"/>
                <a:ea typeface="Times New Roman"/>
              </a:rPr>
              <a:t>результатов 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80" y="2152700"/>
            <a:ext cx="8223567" cy="4588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505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780927"/>
            <a:ext cx="7876397" cy="334523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b="1" i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>Основные подходы и требования к организации внеурочных занятий</a:t>
            </a:r>
            <a:r>
              <a:rPr lang="ru-RU" sz="3200" b="1" i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/>
            </a:r>
            <a:br>
              <a:rPr lang="ru-RU" sz="3200" b="1" i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</a:br>
            <a:endParaRPr lang="ru-RU" b="1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Типы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занятий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занятие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изучения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нового;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занятие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закрепления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знаний;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занятие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комплексного применения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знаний;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за­нятие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обобщения и систематизации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знаний;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за­нятие 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контроля, оценки и коррекции </a:t>
            </a: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знаний.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19256" cy="1512168"/>
          </a:xfrm>
        </p:spPr>
        <p:txBody>
          <a:bodyPr>
            <a:noAutofit/>
          </a:bodyPr>
          <a:lstStyle/>
          <a:p>
            <a:pPr marL="118745" indent="-73025">
              <a:spcAft>
                <a:spcPts val="0"/>
              </a:spcAft>
            </a:pPr>
            <a:r>
              <a:rPr lang="ru-RU" sz="24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Times New Roman"/>
                <a:ea typeface="Times New Roman"/>
              </a:rPr>
              <a:t>ОРГАНИЗАЦИЯ ВНЕУРОЧНЫХ ОБРАЗОВАТЕЛЬНЫХ ЗАНЯТИЙ</a:t>
            </a:r>
            <a:br>
              <a:rPr lang="ru-RU" sz="2400" b="1" i="1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24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endParaRPr lang="ru-RU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17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196752"/>
            <a:ext cx="8136904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i="1" u="sng" spc="-5" dirty="0">
                <a:solidFill>
                  <a:schemeClr val="tx1"/>
                </a:solidFill>
                <a:latin typeface="Times New Roman"/>
                <a:ea typeface="Times New Roman"/>
              </a:rPr>
              <a:t>Занятие изучения нового материала.</a:t>
            </a:r>
            <a:r>
              <a:rPr lang="ru-RU" sz="1800" b="1" i="1" spc="-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800" b="1" spc="-5" dirty="0">
                <a:solidFill>
                  <a:schemeClr val="tx1"/>
                </a:solidFill>
                <a:latin typeface="Times New Roman"/>
                <a:ea typeface="Times New Roman"/>
              </a:rPr>
              <a:t>К этому </a:t>
            </a:r>
            <a:r>
              <a:rPr lang="ru-RU" sz="1800" b="1" dirty="0">
                <a:solidFill>
                  <a:schemeClr val="tx1"/>
                </a:solidFill>
                <a:latin typeface="Times New Roman"/>
                <a:ea typeface="Times New Roman"/>
              </a:rPr>
              <a:t>типу относятся занятия в форме лекции, экскур­</a:t>
            </a:r>
            <a:r>
              <a:rPr lang="ru-RU" sz="1800" b="1" spc="-15" dirty="0">
                <a:solidFill>
                  <a:schemeClr val="tx1"/>
                </a:solidFill>
                <a:latin typeface="Times New Roman"/>
                <a:ea typeface="Times New Roman"/>
              </a:rPr>
              <a:t>сии, исследовательской работы, практикума</a:t>
            </a:r>
            <a:r>
              <a:rPr lang="ru-RU" sz="1800" b="1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pPr marL="0" indent="0">
              <a:buNone/>
            </a:pPr>
            <a:r>
              <a:rPr lang="ru-RU" sz="1800" b="1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Цель </a:t>
            </a:r>
            <a:r>
              <a:rPr lang="ru-RU" sz="1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/>
                <a:ea typeface="Times New Roman"/>
              </a:rPr>
              <a:t>- изучение и первичное закрепление новых знаний</a:t>
            </a:r>
            <a:r>
              <a:rPr lang="ru-RU" sz="1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pPr marL="8890" marR="12065" indent="0">
              <a:spcAft>
                <a:spcPts val="0"/>
              </a:spcAft>
              <a:buNone/>
            </a:pPr>
            <a:r>
              <a:rPr lang="ru-RU" sz="1800" b="1" i="1" u="sng" spc="-5" dirty="0">
                <a:solidFill>
                  <a:schemeClr val="tx1"/>
                </a:solidFill>
                <a:latin typeface="Times New Roman"/>
                <a:ea typeface="Times New Roman"/>
              </a:rPr>
              <a:t>Занятие закрепления знаний.</a:t>
            </a:r>
            <a:r>
              <a:rPr lang="ru-RU" sz="1800" b="1" i="1" spc="-5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800" b="1" spc="-5" dirty="0">
                <a:solidFill>
                  <a:schemeClr val="tx1"/>
                </a:solidFill>
                <a:latin typeface="Times New Roman"/>
                <a:ea typeface="Times New Roman"/>
              </a:rPr>
              <a:t>Может прово­</a:t>
            </a:r>
            <a:r>
              <a:rPr lang="ru-RU" sz="1800" b="1" dirty="0">
                <a:solidFill>
                  <a:schemeClr val="tx1"/>
                </a:solidFill>
                <a:latin typeface="Times New Roman"/>
                <a:ea typeface="Times New Roman"/>
              </a:rPr>
              <a:t>диться в форме практикума, экскурсии, лабора­торной работы, собеседования, консультации</a:t>
            </a:r>
            <a:r>
              <a:rPr lang="ru-RU" sz="1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pPr marL="8890" marR="12065" indent="0">
              <a:spcAft>
                <a:spcPts val="0"/>
              </a:spcAft>
              <a:buNone/>
            </a:pPr>
            <a:r>
              <a:rPr lang="ru-RU" sz="1800" b="1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Цель  </a:t>
            </a:r>
            <a:r>
              <a:rPr lang="ru-RU" sz="1800" b="1" spc="-15" dirty="0">
                <a:solidFill>
                  <a:schemeClr val="tx1"/>
                </a:solidFill>
                <a:latin typeface="Times New Roman"/>
                <a:ea typeface="Times New Roman"/>
              </a:rPr>
              <a:t>- выработка умений по применению </a:t>
            </a:r>
            <a:r>
              <a:rPr lang="ru-RU" sz="1800" b="1" dirty="0">
                <a:solidFill>
                  <a:schemeClr val="tx1"/>
                </a:solidFill>
                <a:latin typeface="Times New Roman"/>
                <a:ea typeface="Times New Roman"/>
              </a:rPr>
              <a:t>знаний</a:t>
            </a:r>
            <a:r>
              <a:rPr lang="ru-RU" sz="1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1800" b="1" i="1" u="sng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Занятие </a:t>
            </a:r>
            <a:r>
              <a:rPr lang="ru-RU" sz="1800" b="1" i="1" u="sng" spc="-5" dirty="0">
                <a:solidFill>
                  <a:schemeClr val="tx1"/>
                </a:solidFill>
                <a:latin typeface="Times New Roman"/>
                <a:ea typeface="Times New Roman"/>
              </a:rPr>
              <a:t>комплексного применения </a:t>
            </a:r>
            <a:r>
              <a:rPr lang="ru-RU" sz="1800" b="1" i="1" u="sng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знаний. </a:t>
            </a:r>
            <a:r>
              <a:rPr lang="ru-RU" sz="1800" b="1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Возможные </a:t>
            </a:r>
            <a:r>
              <a:rPr lang="ru-RU" sz="1800" b="1" spc="-15" dirty="0">
                <a:solidFill>
                  <a:schemeClr val="tx1"/>
                </a:solidFill>
                <a:latin typeface="Times New Roman"/>
                <a:ea typeface="Times New Roman"/>
              </a:rPr>
              <a:t>формы - практикум, лабораторная </a:t>
            </a:r>
            <a:r>
              <a:rPr lang="ru-RU" sz="1800" b="1" dirty="0">
                <a:solidFill>
                  <a:schemeClr val="tx1"/>
                </a:solidFill>
                <a:latin typeface="Times New Roman"/>
                <a:ea typeface="Times New Roman"/>
              </a:rPr>
              <a:t>работа, семинар и т. п</a:t>
            </a:r>
            <a:r>
              <a:rPr lang="ru-RU" sz="1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Цель </a:t>
            </a:r>
            <a:r>
              <a:rPr lang="ru-RU" sz="1800" b="1" dirty="0">
                <a:solidFill>
                  <a:schemeClr val="tx1"/>
                </a:solidFill>
                <a:latin typeface="Times New Roman"/>
                <a:ea typeface="Times New Roman"/>
              </a:rPr>
              <a:t>- выработка умений </a:t>
            </a:r>
            <a:r>
              <a:rPr lang="ru-RU" sz="1800" b="1" spc="-15" dirty="0">
                <a:solidFill>
                  <a:schemeClr val="tx1"/>
                </a:solidFill>
                <a:latin typeface="Times New Roman"/>
                <a:ea typeface="Times New Roman"/>
              </a:rPr>
              <a:t>самостоятельно применять знания в комплексе, в новых условиях</a:t>
            </a:r>
            <a:r>
              <a:rPr lang="ru-RU" sz="1800" b="1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1800" b="1" i="1" u="sng" spc="-5" dirty="0">
                <a:solidFill>
                  <a:schemeClr val="tx1"/>
                </a:solidFill>
                <a:latin typeface="Times New Roman"/>
                <a:ea typeface="Times New Roman"/>
              </a:rPr>
              <a:t>Занятие обобщения и систематизации </a:t>
            </a:r>
            <a:r>
              <a:rPr lang="ru-RU" sz="1800" b="1" i="1" u="sng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знаний. </a:t>
            </a:r>
            <a:r>
              <a:rPr lang="ru-RU" sz="1800" b="1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Проводится </a:t>
            </a:r>
            <a:r>
              <a:rPr lang="ru-RU" sz="1800" b="1" spc="-5" dirty="0">
                <a:solidFill>
                  <a:schemeClr val="tx1"/>
                </a:solidFill>
                <a:latin typeface="Times New Roman"/>
                <a:ea typeface="Times New Roman"/>
              </a:rPr>
              <a:t>в форме семинара, конференции, круглого стола и т. д</a:t>
            </a:r>
            <a:r>
              <a:rPr lang="ru-RU" sz="1800" b="1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1800" b="1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Цель </a:t>
            </a:r>
            <a:r>
              <a:rPr lang="ru-RU" sz="1800" b="1" spc="-5" dirty="0">
                <a:solidFill>
                  <a:schemeClr val="tx1"/>
                </a:solidFill>
                <a:latin typeface="Times New Roman"/>
                <a:ea typeface="Times New Roman"/>
              </a:rPr>
              <a:t>- обобщение единич­ных знаний в систему. </a:t>
            </a:r>
            <a:endParaRPr lang="ru-RU" sz="1800" b="1" spc="-5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1800" b="1" i="1" u="sng" spc="-10" dirty="0">
                <a:solidFill>
                  <a:schemeClr val="tx1"/>
                </a:solidFill>
                <a:latin typeface="Times New Roman"/>
                <a:ea typeface="Times New Roman"/>
              </a:rPr>
              <a:t>Занятие контроля, оценки и коррекции знаний</a:t>
            </a:r>
            <a:r>
              <a:rPr lang="ru-RU" sz="1800" b="1" u="sng" spc="-10" dirty="0">
                <a:solidFill>
                  <a:schemeClr val="tx1"/>
                </a:solidFill>
                <a:latin typeface="Times New Roman"/>
                <a:ea typeface="Times New Roman"/>
              </a:rPr>
              <a:t>. </a:t>
            </a:r>
            <a:r>
              <a:rPr lang="ru-RU" sz="1800" b="1" spc="-10" dirty="0">
                <a:solidFill>
                  <a:schemeClr val="tx1"/>
                </a:solidFill>
                <a:latin typeface="Times New Roman"/>
                <a:ea typeface="Times New Roman"/>
              </a:rPr>
              <a:t>Реализуется в форме контрольной работы, зачета, </a:t>
            </a:r>
            <a:r>
              <a:rPr lang="ru-RU" sz="1800" b="1" dirty="0">
                <a:solidFill>
                  <a:schemeClr val="tx1"/>
                </a:solidFill>
                <a:latin typeface="Times New Roman"/>
                <a:ea typeface="Times New Roman"/>
              </a:rPr>
              <a:t>коллоквиума, смотра знаний и т. д. </a:t>
            </a:r>
            <a:endParaRPr lang="ru-RU" sz="1800" b="1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Цель </a:t>
            </a:r>
            <a:r>
              <a:rPr lang="ru-RU" sz="1800" b="1" dirty="0">
                <a:solidFill>
                  <a:schemeClr val="tx1"/>
                </a:solidFill>
                <a:latin typeface="Times New Roman"/>
                <a:ea typeface="Times New Roman"/>
              </a:rPr>
              <a:t>- опре­деление уровня овладения знаниями, умениями, навыками. </a:t>
            </a:r>
            <a:endParaRPr lang="ru-RU" sz="1800" b="1" spc="-15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sz="2000" spc="-15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8328"/>
            <a:ext cx="8147248" cy="107444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Типы внеурочных занятий: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10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8328"/>
            <a:ext cx="8147248" cy="786416"/>
          </a:xfrm>
        </p:spPr>
        <p:txBody>
          <a:bodyPr>
            <a:normAutofit fontScale="90000"/>
          </a:bodyPr>
          <a:lstStyle/>
          <a:p>
            <a:r>
              <a:rPr lang="ru-RU" sz="2800" b="1" i="1" dirty="0">
                <a:solidFill>
                  <a:schemeClr val="tx1"/>
                </a:solidFill>
                <a:latin typeface="Times New Roman"/>
                <a:ea typeface="Times New Roman"/>
              </a:rPr>
              <a:t>С</a:t>
            </a:r>
            <a:r>
              <a:rPr lang="ru-RU" sz="28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пецифика </a:t>
            </a:r>
            <a:r>
              <a:rPr lang="ru-RU" sz="2800" b="1" i="1" dirty="0">
                <a:solidFill>
                  <a:schemeClr val="tx1"/>
                </a:solidFill>
                <a:latin typeface="Times New Roman"/>
                <a:ea typeface="Times New Roman"/>
              </a:rPr>
              <a:t>современных внеурочных библиотечных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занятий 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88542"/>
            <a:ext cx="7776863" cy="565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206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80728"/>
            <a:ext cx="8352928" cy="5544616"/>
          </a:xfrm>
        </p:spPr>
        <p:txBody>
          <a:bodyPr>
            <a:noAutofit/>
          </a:bodyPr>
          <a:lstStyle/>
          <a:p>
            <a:pPr marL="0" marR="8890" lvl="0" indent="0">
              <a:spcAft>
                <a:spcPts val="0"/>
              </a:spcAft>
              <a:buNone/>
              <a:tabLst>
                <a:tab pos="540385" algn="l"/>
              </a:tabLst>
            </a:pPr>
            <a:r>
              <a:rPr lang="ru-RU" sz="1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1. Мероприятие </a:t>
            </a:r>
            <a:r>
              <a:rPr lang="ru-RU" sz="1800" b="1" dirty="0">
                <a:solidFill>
                  <a:schemeClr val="tx1"/>
                </a:solidFill>
                <a:latin typeface="Times New Roman"/>
                <a:ea typeface="Times New Roman"/>
              </a:rPr>
              <a:t>не самоцель, а средство вос­питания, т. е. должно создавать цельность настроения у педагога, вызывать пере­живания, направленные на формирование определенных установок.</a:t>
            </a:r>
          </a:p>
          <a:p>
            <a:pPr marL="0" marR="15240" lvl="0" indent="0">
              <a:spcAft>
                <a:spcPts val="0"/>
              </a:spcAft>
              <a:buNone/>
              <a:tabLst>
                <a:tab pos="540385" algn="l"/>
              </a:tabLst>
            </a:pPr>
            <a:r>
              <a:rPr lang="ru-RU" sz="1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2. Следует </a:t>
            </a:r>
            <a:r>
              <a:rPr lang="ru-RU" sz="1800" b="1" dirty="0">
                <a:solidFill>
                  <a:schemeClr val="tx1"/>
                </a:solidFill>
                <a:latin typeface="Times New Roman"/>
                <a:ea typeface="Times New Roman"/>
              </a:rPr>
              <a:t>стремиться к вовлечению в дей­ствие широкого круга учащихся, чтобы каждый мог быть активен, проявить свои знания, способности и дарования. Идеальный вариант, когда все приглашенные мо­гут принять участие.</a:t>
            </a:r>
          </a:p>
          <a:p>
            <a:pPr marL="0" lvl="0" indent="0">
              <a:spcAft>
                <a:spcPts val="0"/>
              </a:spcAft>
              <a:buNone/>
              <a:tabLst>
                <a:tab pos="173990" algn="l"/>
                <a:tab pos="540385" algn="l"/>
              </a:tabLst>
            </a:pPr>
            <a:r>
              <a:rPr lang="ru-RU" sz="1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3. Мероприятие </a:t>
            </a:r>
            <a:r>
              <a:rPr lang="ru-RU" sz="1800" b="1" dirty="0">
                <a:solidFill>
                  <a:schemeClr val="tx1"/>
                </a:solidFill>
                <a:latin typeface="Times New Roman"/>
                <a:ea typeface="Times New Roman"/>
              </a:rPr>
              <a:t>не должно быть перегруже­но и затянуто.</a:t>
            </a:r>
          </a:p>
          <a:p>
            <a:pPr marL="0" lvl="0" indent="0">
              <a:spcAft>
                <a:spcPts val="0"/>
              </a:spcAft>
              <a:buNone/>
              <a:tabLst>
                <a:tab pos="173990" algn="l"/>
                <a:tab pos="540385" algn="l"/>
              </a:tabLst>
            </a:pPr>
            <a:r>
              <a:rPr lang="ru-RU" sz="1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4. При </a:t>
            </a:r>
            <a:r>
              <a:rPr lang="ru-RU" sz="1800" b="1" dirty="0">
                <a:solidFill>
                  <a:schemeClr val="tx1"/>
                </a:solidFill>
                <a:latin typeface="Times New Roman"/>
                <a:ea typeface="Times New Roman"/>
              </a:rPr>
              <a:t>проведении мероприятий нельзя ори­ентироваться на уже достигнутый уровень развития учащегося. Необходимо преду­сматривать и перспективу развития. Вме­сте с тем нельзя ориентироваться и на </a:t>
            </a:r>
            <a:r>
              <a:rPr lang="ru-RU" sz="18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завышенный </a:t>
            </a:r>
            <a:r>
              <a:rPr lang="ru-RU" sz="1800" b="1" dirty="0">
                <a:solidFill>
                  <a:schemeClr val="tx1"/>
                </a:solidFill>
                <a:latin typeface="Times New Roman"/>
                <a:ea typeface="Times New Roman"/>
              </a:rPr>
              <a:t>уровень развития. Мы знаем, что когда что-то слишком просто - это неинтересно, когда очень сложно - тоже неинтересно. Излишняя простота и из­лишняя сложность ведут к отсутствию внимания и интереса, а значит, проведен­ная работа будет бесцельной.</a:t>
            </a:r>
          </a:p>
          <a:p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8328"/>
            <a:ext cx="8147248" cy="714408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«Золотые </a:t>
            </a:r>
            <a:r>
              <a:rPr lang="ru-RU" sz="2800" b="1" i="1" dirty="0">
                <a:solidFill>
                  <a:schemeClr val="tx1"/>
                </a:solidFill>
                <a:latin typeface="Times New Roman"/>
                <a:ea typeface="Times New Roman"/>
              </a:rPr>
              <a:t>прави­ла» внеурочных мероприятий</a:t>
            </a:r>
            <a:endParaRPr lang="ru-RU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35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980728"/>
            <a:ext cx="8280920" cy="5616624"/>
          </a:xfrm>
        </p:spPr>
        <p:txBody>
          <a:bodyPr>
            <a:normAutofit/>
          </a:bodyPr>
          <a:lstStyle/>
          <a:p>
            <a:pPr marL="0" marR="15240" lvl="0" indent="0">
              <a:buClr>
                <a:srgbClr val="31B6FD"/>
              </a:buClr>
              <a:buNone/>
              <a:tabLst>
                <a:tab pos="173990" algn="l"/>
                <a:tab pos="540385" algn="l"/>
              </a:tabLst>
            </a:pP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5. Мероприятие должно быть захватываю­щим, а это зависит от форм подачи мате­риала и активности участников. Чем кра­сочнее и ярче подаваемый материал, тем сильнее будет его влияние. Не последнюю роль играет и принцип наглядности. Еще К.Д. Ушинский рекомендовал применять наглядное обучение, «которое строится не на отвлеченных представлениях и словах, а на конкретных образах, непосредствен­но воспринятых ребенком», поэтому очень </a:t>
            </a:r>
            <a:r>
              <a:rPr lang="ru-RU" sz="1800" b="1" spc="-5" dirty="0">
                <a:solidFill>
                  <a:prstClr val="black"/>
                </a:solidFill>
                <a:latin typeface="Times New Roman"/>
                <a:ea typeface="Times New Roman"/>
              </a:rPr>
              <a:t>важно использовать не только живой язык, 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эмоциональный рассказ, метафоры, эпите­ты, но и иллюстративный материал, музы­ку, видеоматериалы.</a:t>
            </a:r>
          </a:p>
          <a:p>
            <a:pPr marL="0" marR="18415" lvl="0" indent="0">
              <a:buClr>
                <a:srgbClr val="31B6FD"/>
              </a:buClr>
              <a:buNone/>
              <a:tabLst>
                <a:tab pos="389890" algn="l"/>
                <a:tab pos="540385" algn="l"/>
              </a:tabLst>
            </a:pP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6. Мероприятие не должно быть «меропри­ятием». Активное применение игровых и занимательных форм внеурочной работы должно отличать их от школьного урока. В свою очередь, новые формы способ­ствуют развитию творческой активности, интеллектуальных способностей школь­ников.</a:t>
            </a:r>
          </a:p>
          <a:p>
            <a:pPr marL="0" marR="30480" lvl="0" indent="0">
              <a:buClr>
                <a:srgbClr val="31B6FD"/>
              </a:buClr>
              <a:buNone/>
              <a:tabLst>
                <a:tab pos="389890" algn="l"/>
                <a:tab pos="540385" algn="l"/>
              </a:tabLst>
            </a:pP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7. Наконец, особенностью внеурочных би­блиотечных мероприятий является их тес­</a:t>
            </a:r>
            <a:r>
              <a:rPr lang="ru-RU" sz="1800" b="1" spc="-5" dirty="0">
                <a:solidFill>
                  <a:prstClr val="black"/>
                </a:solidFill>
                <a:latin typeface="Times New Roman"/>
                <a:ea typeface="Times New Roman"/>
              </a:rPr>
              <a:t>ная связь с задачами приобщения к чтению 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и поощрения чтения. Поэтому каждое ме­роприятие, какие бы темы оно ни затраги­</a:t>
            </a:r>
            <a:r>
              <a:rPr lang="ru-RU" sz="1800" b="1" spc="-5" dirty="0">
                <a:solidFill>
                  <a:prstClr val="black"/>
                </a:solidFill>
                <a:latin typeface="Times New Roman"/>
                <a:ea typeface="Times New Roman"/>
              </a:rPr>
              <a:t>вало и в какой бы форме оно не проходило, 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подразумевает, в первую очередь, «рекла­му» книги и чтения.</a:t>
            </a:r>
          </a:p>
          <a:p>
            <a:endParaRPr lang="ru-RU" sz="1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8328"/>
            <a:ext cx="8075240" cy="642400"/>
          </a:xfrm>
        </p:spPr>
        <p:txBody>
          <a:bodyPr/>
          <a:lstStyle/>
          <a:p>
            <a:r>
              <a:rPr lang="ru-RU" sz="2800" b="1" i="1" dirty="0">
                <a:solidFill>
                  <a:prstClr val="black"/>
                </a:solidFill>
                <a:latin typeface="Times New Roman"/>
                <a:ea typeface="Times New Roman"/>
              </a:rPr>
              <a:t>«Золотые прави­ла» внеурочных мероприятий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27446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2636912"/>
            <a:ext cx="7524825" cy="3672407"/>
          </a:xfrm>
        </p:spPr>
        <p:txBody>
          <a:bodyPr/>
          <a:lstStyle/>
          <a:p>
            <a:pPr marL="18415" marR="12065" indent="0">
              <a:spcAft>
                <a:spcPts val="0"/>
              </a:spcAft>
              <a:buNone/>
            </a:pPr>
            <a:r>
              <a:rPr lang="ru-RU" sz="3200" b="1" u="sng" spc="-10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Внеурочная  деятельность </a:t>
            </a:r>
            <a:r>
              <a:rPr lang="ru-RU" sz="3200" b="1" spc="-10" dirty="0" smtClean="0">
                <a:solidFill>
                  <a:schemeClr val="tx1"/>
                </a:solidFill>
                <a:latin typeface="Times New Roman"/>
                <a:ea typeface="Times New Roman"/>
              </a:rPr>
              <a:t>- это образовательная </a:t>
            </a:r>
            <a:r>
              <a:rPr lang="ru-RU" sz="3200" b="1" spc="-10" dirty="0">
                <a:solidFill>
                  <a:schemeClr val="tx1"/>
                </a:solidFill>
                <a:latin typeface="Times New Roman"/>
                <a:ea typeface="Times New Roman"/>
              </a:rPr>
              <a:t>деятельность, </a:t>
            </a:r>
            <a:r>
              <a:rPr lang="ru-RU" sz="3200" b="1" spc="-1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осуществляе­</a:t>
            </a:r>
            <a:r>
              <a:rPr lang="ru-RU" sz="3200" b="1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мая </a:t>
            </a:r>
            <a:r>
              <a:rPr lang="ru-RU" sz="3200" b="1" spc="-5" dirty="0">
                <a:solidFill>
                  <a:schemeClr val="tx1"/>
                </a:solidFill>
                <a:latin typeface="Times New Roman"/>
                <a:ea typeface="Times New Roman"/>
              </a:rPr>
              <a:t>в формах, отличных от классно-урочной, и </a:t>
            </a:r>
            <a:r>
              <a:rPr lang="ru-RU" sz="32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направленная </a:t>
            </a:r>
            <a:r>
              <a:rPr lang="ru-RU" sz="3200" b="1" dirty="0">
                <a:solidFill>
                  <a:schemeClr val="tx1"/>
                </a:solidFill>
                <a:latin typeface="Times New Roman"/>
                <a:ea typeface="Times New Roman"/>
              </a:rPr>
              <a:t>на достижение планируемых ре­</a:t>
            </a:r>
            <a:r>
              <a:rPr lang="ru-RU" sz="3200" b="1" spc="-5" dirty="0">
                <a:solidFill>
                  <a:schemeClr val="tx1"/>
                </a:solidFill>
                <a:latin typeface="Times New Roman"/>
                <a:ea typeface="Times New Roman"/>
              </a:rPr>
              <a:t>зультатов освоения основной образовательной </a:t>
            </a:r>
            <a:r>
              <a:rPr lang="ru-RU" sz="3200" b="1" dirty="0">
                <a:solidFill>
                  <a:schemeClr val="tx1"/>
                </a:solidFill>
                <a:latin typeface="Times New Roman"/>
                <a:ea typeface="Times New Roman"/>
              </a:rPr>
              <a:t>программы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ru-RU" sz="1400" b="1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04664"/>
            <a:ext cx="8003232" cy="1656184"/>
          </a:xfrm>
        </p:spPr>
        <p:txBody>
          <a:bodyPr>
            <a:normAutofit/>
          </a:bodyPr>
          <a:lstStyle/>
          <a:p>
            <a:pPr algn="l"/>
            <a:r>
              <a:rPr lang="ru-RU" sz="2800" b="1" i="1" dirty="0">
                <a:solidFill>
                  <a:schemeClr val="tx1"/>
                </a:solidFill>
                <a:latin typeface="Times New Roman"/>
                <a:ea typeface="Times New Roman"/>
              </a:rPr>
              <a:t>Федеральные государствен­</a:t>
            </a:r>
            <a:r>
              <a:rPr lang="ru-RU" sz="2800" b="1" i="1" spc="-10" dirty="0">
                <a:solidFill>
                  <a:schemeClr val="tx1"/>
                </a:solidFill>
                <a:latin typeface="Times New Roman"/>
                <a:ea typeface="Times New Roman"/>
              </a:rPr>
              <a:t>ные образовательные стандарты (ФГОС) общего образования </a:t>
            </a:r>
            <a:r>
              <a:rPr lang="ru-RU" sz="2800" b="1" i="1" spc="-10" dirty="0" smtClean="0">
                <a:solidFill>
                  <a:schemeClr val="tx1"/>
                </a:solidFill>
                <a:latin typeface="Times New Roman"/>
                <a:ea typeface="Times New Roman"/>
              </a:rPr>
              <a:t>трактуют:</a:t>
            </a:r>
            <a:endParaRPr lang="ru-RU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48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772816"/>
            <a:ext cx="766884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06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492897"/>
            <a:ext cx="7812857" cy="3633266"/>
          </a:xfrm>
        </p:spPr>
        <p:txBody>
          <a:bodyPr>
            <a:normAutofit/>
          </a:bodyPr>
          <a:lstStyle/>
          <a:p>
            <a:pPr marL="0" marR="21590" lvl="0" indent="0">
              <a:spcAft>
                <a:spcPts val="0"/>
              </a:spcAft>
              <a:buNone/>
              <a:tabLst>
                <a:tab pos="316865" algn="l"/>
              </a:tabLst>
            </a:pPr>
            <a:r>
              <a:rPr lang="ru-RU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-</a:t>
            </a:r>
            <a:r>
              <a:rPr lang="ru-RU" spc="-5" dirty="0" smtClean="0">
                <a:latin typeface="Times New Roman"/>
                <a:ea typeface="Times New Roman"/>
              </a:rPr>
              <a:t> </a:t>
            </a:r>
            <a:r>
              <a:rPr lang="ru-RU" sz="3000" b="1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низким </a:t>
            </a:r>
            <a:r>
              <a:rPr lang="ru-RU" sz="3000" b="1" spc="-5" dirty="0">
                <a:solidFill>
                  <a:schemeClr val="tx1"/>
                </a:solidFill>
                <a:latin typeface="Times New Roman"/>
                <a:ea typeface="Times New Roman"/>
              </a:rPr>
              <a:t>уровнем читательской грамотности </a:t>
            </a:r>
            <a:r>
              <a:rPr lang="ru-RU" sz="3000" b="1" dirty="0">
                <a:solidFill>
                  <a:schemeClr val="tx1"/>
                </a:solidFill>
                <a:latin typeface="Times New Roman"/>
                <a:ea typeface="Times New Roman"/>
              </a:rPr>
              <a:t>учащихся основной школы;</a:t>
            </a:r>
          </a:p>
          <a:p>
            <a:pPr marL="0" marR="21590" lvl="0" indent="0">
              <a:spcAft>
                <a:spcPts val="0"/>
              </a:spcAft>
              <a:buNone/>
              <a:tabLst>
                <a:tab pos="316865" algn="l"/>
              </a:tabLst>
            </a:pPr>
            <a:r>
              <a:rPr lang="ru-RU" sz="30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наличием </a:t>
            </a:r>
            <a:r>
              <a:rPr lang="ru-RU" sz="3000" b="1" dirty="0">
                <a:solidFill>
                  <a:schemeClr val="tx1"/>
                </a:solidFill>
                <a:latin typeface="Times New Roman"/>
                <a:ea typeface="Times New Roman"/>
              </a:rPr>
              <a:t>в основной образовательной про­</a:t>
            </a:r>
            <a:r>
              <a:rPr lang="ru-RU" sz="3000" b="1" spc="-20" dirty="0">
                <a:solidFill>
                  <a:schemeClr val="tx1"/>
                </a:solidFill>
                <a:latin typeface="Times New Roman"/>
                <a:ea typeface="Times New Roman"/>
              </a:rPr>
              <a:t>грамме каждой школы </a:t>
            </a:r>
            <a:r>
              <a:rPr lang="ru-RU" sz="3000" b="1" spc="-20" dirty="0" err="1">
                <a:solidFill>
                  <a:schemeClr val="tx1"/>
                </a:solidFill>
                <a:latin typeface="Times New Roman"/>
                <a:ea typeface="Times New Roman"/>
              </a:rPr>
              <a:t>метапредметных</a:t>
            </a:r>
            <a:r>
              <a:rPr lang="ru-RU" sz="3000" b="1" spc="-20" dirty="0">
                <a:solidFill>
                  <a:schemeClr val="tx1"/>
                </a:solidFill>
                <a:latin typeface="Times New Roman"/>
                <a:ea typeface="Times New Roman"/>
              </a:rPr>
              <a:t> результа­</a:t>
            </a:r>
            <a:r>
              <a:rPr lang="ru-RU" sz="3000" b="1" dirty="0">
                <a:solidFill>
                  <a:schemeClr val="tx1"/>
                </a:solidFill>
                <a:latin typeface="Times New Roman"/>
                <a:ea typeface="Times New Roman"/>
              </a:rPr>
              <a:t>тов деятельности, реализуемых, в том числе, че­</a:t>
            </a:r>
            <a:r>
              <a:rPr lang="ru-RU" sz="3000" b="1" spc="-15" dirty="0">
                <a:solidFill>
                  <a:schemeClr val="tx1"/>
                </a:solidFill>
                <a:latin typeface="Times New Roman"/>
                <a:ea typeface="Times New Roman"/>
              </a:rPr>
              <a:t>рез организацию смыслового чтения школьников.</a:t>
            </a:r>
            <a:endParaRPr lang="ru-RU" sz="30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64896" cy="2160240"/>
          </a:xfrm>
        </p:spPr>
        <p:txBody>
          <a:bodyPr>
            <a:noAutofit/>
          </a:bodyPr>
          <a:lstStyle/>
          <a:p>
            <a:r>
              <a:rPr lang="ru-RU" sz="2800" b="1" i="1" spc="-15" dirty="0">
                <a:solidFill>
                  <a:schemeClr val="tx1"/>
                </a:solidFill>
                <a:latin typeface="Times New Roman"/>
                <a:ea typeface="Times New Roman"/>
              </a:rPr>
              <a:t>Особая актуальность разработки и реализации </a:t>
            </a:r>
            <a:r>
              <a:rPr lang="ru-RU" sz="2800" b="1" i="1" spc="-5" dirty="0">
                <a:solidFill>
                  <a:schemeClr val="tx1"/>
                </a:solidFill>
                <a:latin typeface="Times New Roman"/>
                <a:ea typeface="Times New Roman"/>
              </a:rPr>
              <a:t>библиотечной программы внеурочной деятель­</a:t>
            </a:r>
            <a:r>
              <a:rPr lang="ru-RU" sz="2800" b="1" i="1" dirty="0">
                <a:solidFill>
                  <a:schemeClr val="tx1"/>
                </a:solidFill>
                <a:latin typeface="Times New Roman"/>
                <a:ea typeface="Times New Roman"/>
              </a:rPr>
              <a:t>ности на уровне основного общего образования </a:t>
            </a:r>
            <a:r>
              <a:rPr lang="ru-RU" sz="2800" b="1" i="1" spc="-5" dirty="0">
                <a:solidFill>
                  <a:schemeClr val="tx1"/>
                </a:solidFill>
                <a:latin typeface="Times New Roman"/>
                <a:ea typeface="Times New Roman"/>
              </a:rPr>
              <a:t>обусловлена </a:t>
            </a:r>
            <a:endParaRPr lang="ru-RU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41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5184576"/>
          </a:xfrm>
        </p:spPr>
        <p:txBody>
          <a:bodyPr>
            <a:noAutofit/>
          </a:bodyPr>
          <a:lstStyle/>
          <a:p>
            <a:pPr marL="0" lvl="0" indent="0">
              <a:buClr>
                <a:srgbClr val="31B6FD"/>
              </a:buClr>
              <a:buNone/>
            </a:pPr>
            <a:r>
              <a:rPr lang="ru-RU" sz="2000" b="1" i="1" u="sng" dirty="0" smtClean="0">
                <a:solidFill>
                  <a:prstClr val="black"/>
                </a:solidFill>
                <a:latin typeface="Times New Roman"/>
                <a:ea typeface="Times New Roman"/>
              </a:rPr>
              <a:t>Основные </a:t>
            </a:r>
            <a:r>
              <a:rPr lang="ru-RU" sz="2000" b="1" i="1" u="sng" dirty="0">
                <a:solidFill>
                  <a:prstClr val="black"/>
                </a:solidFill>
                <a:latin typeface="Times New Roman"/>
                <a:ea typeface="Times New Roman"/>
              </a:rPr>
              <a:t>подходы и требования к организации внеурочной деятельности:</a:t>
            </a:r>
          </a:p>
          <a:p>
            <a:pPr marL="24130" marR="12065" lvl="0" indent="0">
              <a:buClr>
                <a:srgbClr val="31B6FD"/>
              </a:buClr>
              <a:buNone/>
            </a:pPr>
            <a:r>
              <a:rPr lang="ru-RU" sz="1800" b="1" dirty="0" smtClean="0">
                <a:solidFill>
                  <a:prstClr val="black"/>
                </a:solidFill>
              </a:rPr>
              <a:t>- </a:t>
            </a:r>
            <a:r>
              <a:rPr lang="ru-RU" sz="1800" b="1" dirty="0" smtClean="0">
                <a:solidFill>
                  <a:prstClr val="black"/>
                </a:solidFill>
                <a:latin typeface="Times New Roman"/>
              </a:rPr>
              <a:t>в</a:t>
            </a:r>
            <a:r>
              <a:rPr lang="ru-RU" sz="1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неурочные 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образовательные мероприятия могут проводиться в различных формах, отлич­ных от урочной системы обучения;</a:t>
            </a:r>
          </a:p>
          <a:p>
            <a:pPr marL="24130" marR="12065" lvl="0" indent="0">
              <a:buClr>
                <a:srgbClr val="31B6FD"/>
              </a:buClr>
              <a:buNone/>
            </a:pPr>
            <a:r>
              <a:rPr lang="ru-RU" sz="1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- </a:t>
            </a:r>
            <a:r>
              <a:rPr lang="ru-RU" sz="1800" b="1" spc="-5" dirty="0" smtClean="0">
                <a:solidFill>
                  <a:prstClr val="black"/>
                </a:solidFill>
                <a:latin typeface="Times New Roman"/>
                <a:ea typeface="Times New Roman"/>
              </a:rPr>
              <a:t>направлена </a:t>
            </a:r>
            <a:r>
              <a:rPr lang="ru-RU" sz="1800" b="1" spc="-5" dirty="0">
                <a:solidFill>
                  <a:prstClr val="black"/>
                </a:solidFill>
                <a:latin typeface="Times New Roman"/>
                <a:ea typeface="Times New Roman"/>
              </a:rPr>
              <a:t>на дости­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жение результатов освоения основной образова­тельной программы, т.е. на достижение </a:t>
            </a:r>
            <a:r>
              <a:rPr lang="ru-RU" sz="1800" b="1" spc="-5" dirty="0" err="1">
                <a:solidFill>
                  <a:prstClr val="black"/>
                </a:solidFill>
                <a:latin typeface="Times New Roman"/>
                <a:ea typeface="Times New Roman"/>
              </a:rPr>
              <a:t>метапредметных</a:t>
            </a:r>
            <a:r>
              <a:rPr lang="ru-RU" sz="1800" b="1" spc="-5" dirty="0">
                <a:solidFill>
                  <a:prstClr val="black"/>
                </a:solidFill>
                <a:latin typeface="Times New Roman"/>
                <a:ea typeface="Times New Roman"/>
              </a:rPr>
              <a:t> и личностных результатов;</a:t>
            </a:r>
          </a:p>
          <a:p>
            <a:pPr marL="3175" marR="12065" lvl="0" indent="0">
              <a:buClr>
                <a:srgbClr val="31B6FD"/>
              </a:buClr>
              <a:buNone/>
            </a:pPr>
            <a:r>
              <a:rPr lang="ru-RU" sz="1800" b="1" spc="-5" dirty="0" smtClean="0">
                <a:solidFill>
                  <a:prstClr val="black"/>
                </a:solidFill>
                <a:latin typeface="Times New Roman"/>
                <a:ea typeface="Times New Roman"/>
              </a:rPr>
              <a:t>- часы, отведенные на внеурочную деятельность, не </a:t>
            </a:r>
            <a:r>
              <a:rPr lang="ru-RU" sz="1800" b="1" spc="-5" dirty="0">
                <a:solidFill>
                  <a:prstClr val="black"/>
                </a:solidFill>
                <a:latin typeface="Times New Roman"/>
                <a:ea typeface="Times New Roman"/>
              </a:rPr>
              <a:t>включается в </a:t>
            </a:r>
            <a:r>
              <a:rPr lang="ru-RU" sz="1800" b="1" spc="-10" dirty="0">
                <a:solidFill>
                  <a:prstClr val="black"/>
                </a:solidFill>
                <a:latin typeface="Times New Roman"/>
                <a:ea typeface="Times New Roman"/>
              </a:rPr>
              <a:t>учебный план, а ее количество не определяется в 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часах аудиторной нагрузки;</a:t>
            </a:r>
          </a:p>
          <a:p>
            <a:pPr marL="3175" marR="12065" lvl="0" indent="0">
              <a:buClr>
                <a:srgbClr val="31B6FD"/>
              </a:buClr>
              <a:buNone/>
            </a:pPr>
            <a:r>
              <a:rPr lang="ru-RU" sz="1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- </a:t>
            </a:r>
            <a:r>
              <a:rPr lang="ru-RU" sz="1800" b="1" spc="-5" dirty="0" smtClean="0">
                <a:solidFill>
                  <a:prstClr val="black"/>
                </a:solidFill>
                <a:latin typeface="Times New Roman"/>
                <a:ea typeface="Times New Roman"/>
              </a:rPr>
              <a:t>продолжительность </a:t>
            </a:r>
            <a:r>
              <a:rPr lang="ru-RU" sz="1800" b="1" spc="-5" dirty="0">
                <a:solidFill>
                  <a:prstClr val="black"/>
                </a:solidFill>
                <a:latin typeface="Times New Roman"/>
                <a:ea typeface="Times New Roman"/>
              </a:rPr>
              <a:t>занятий внеурочной дея­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тельности и их количество в неделю определя­</a:t>
            </a:r>
            <a:r>
              <a:rPr lang="ru-RU" sz="1800" b="1" spc="-10" dirty="0">
                <a:solidFill>
                  <a:prstClr val="black"/>
                </a:solidFill>
                <a:latin typeface="Times New Roman"/>
                <a:ea typeface="Times New Roman"/>
              </a:rPr>
              <a:t>ется приказом директора общеобразовательной 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организации;</a:t>
            </a:r>
          </a:p>
          <a:p>
            <a:pPr marL="3175" marR="12065" lvl="0" indent="0">
              <a:buClr>
                <a:srgbClr val="31B6FD"/>
              </a:buClr>
              <a:buNone/>
            </a:pPr>
            <a:r>
              <a:rPr lang="ru-RU" sz="18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- часы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, отведенные на внеурочную деятельность, не учитываются при определении максимально допустимой учебной нагрузки уча­</a:t>
            </a:r>
            <a:r>
              <a:rPr lang="ru-RU" sz="1800" b="1" spc="-15" dirty="0">
                <a:solidFill>
                  <a:prstClr val="black"/>
                </a:solidFill>
                <a:latin typeface="Times New Roman"/>
                <a:ea typeface="Times New Roman"/>
              </a:rPr>
              <a:t>щихся, но являются обязательными для финанси­</a:t>
            </a:r>
            <a:r>
              <a:rPr lang="ru-RU" sz="1800" b="1" spc="-5" dirty="0">
                <a:solidFill>
                  <a:prstClr val="black"/>
                </a:solidFill>
                <a:latin typeface="Times New Roman"/>
                <a:ea typeface="Times New Roman"/>
              </a:rPr>
              <a:t>рования;</a:t>
            </a:r>
          </a:p>
          <a:p>
            <a:pPr marL="3175" marR="12065" lvl="0" indent="0">
              <a:buClr>
                <a:srgbClr val="31B6FD"/>
              </a:buClr>
              <a:buNone/>
            </a:pPr>
            <a:r>
              <a:rPr lang="ru-RU" sz="1800" b="1" spc="-5" dirty="0" smtClean="0">
                <a:solidFill>
                  <a:prstClr val="black"/>
                </a:solidFill>
                <a:latin typeface="Times New Roman"/>
                <a:ea typeface="Times New Roman"/>
              </a:rPr>
              <a:t>- время </a:t>
            </a:r>
            <a:r>
              <a:rPr lang="ru-RU" sz="1800" b="1" spc="-5" dirty="0">
                <a:solidFill>
                  <a:prstClr val="black"/>
                </a:solidFill>
                <a:latin typeface="Times New Roman"/>
                <a:ea typeface="Times New Roman"/>
              </a:rPr>
              <a:t>для проведения внеурочных об­разовательных мероприятий включается в общее 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расписание школы;</a:t>
            </a:r>
          </a:p>
          <a:p>
            <a:endParaRPr lang="ru-RU" sz="13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47248" cy="64807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400" b="1" i="1" dirty="0">
                <a:solidFill>
                  <a:prstClr val="black"/>
                </a:solidFill>
                <a:latin typeface="Times New Roman"/>
                <a:ea typeface="Times New Roman"/>
              </a:rPr>
              <a:t>РЕАЛИЗАЦИЯ ПРОГРАММЫ ВНЕУРОЧНОЙ ДЕЯТЕЛЬНОСТИ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279964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772816"/>
            <a:ext cx="7668840" cy="4353347"/>
          </a:xfrm>
        </p:spPr>
        <p:txBody>
          <a:bodyPr>
            <a:normAutofit fontScale="92500" lnSpcReduction="10000"/>
          </a:bodyPr>
          <a:lstStyle/>
          <a:p>
            <a:pPr marL="12065" marR="8890" lvl="0" indent="0">
              <a:buClr>
                <a:srgbClr val="31B6FD"/>
              </a:buClr>
              <a:buNone/>
            </a:pPr>
            <a:r>
              <a:rPr lang="ru-RU" sz="1800" b="1" spc="-10" dirty="0">
                <a:solidFill>
                  <a:prstClr val="black"/>
                </a:solidFill>
                <a:latin typeface="Times New Roman"/>
                <a:ea typeface="Times New Roman"/>
              </a:rPr>
              <a:t>- внеурочная образовательная деятельность мо­жет быть реализована, в том числе, на базе других 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образовательных организаций или учреждений культуры;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- формы организации внеурочной деятельно­</a:t>
            </a:r>
            <a:r>
              <a:rPr lang="ru-RU" sz="1800" b="1" spc="-5" dirty="0">
                <a:solidFill>
                  <a:prstClr val="black"/>
                </a:solidFill>
                <a:latin typeface="Times New Roman"/>
                <a:ea typeface="Times New Roman"/>
              </a:rPr>
              <a:t>сти, как и образовательного процесса в целом, 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определяет образовательное учреждение;</a:t>
            </a:r>
          </a:p>
          <a:p>
            <a:pPr marL="15240" marR="15240" lvl="0" indent="0">
              <a:buClr>
                <a:srgbClr val="31B6FD"/>
              </a:buClr>
              <a:buNone/>
            </a:pP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- количество посещаемых курсов по внеуроч­</a:t>
            </a:r>
            <a:r>
              <a:rPr lang="ru-RU" sz="1800" b="1" spc="-5" dirty="0">
                <a:solidFill>
                  <a:prstClr val="black"/>
                </a:solidFill>
                <a:latin typeface="Times New Roman"/>
                <a:ea typeface="Times New Roman"/>
              </a:rPr>
              <a:t>ной деятельности выбирают ученики и родители (законные представители);</a:t>
            </a:r>
          </a:p>
          <a:p>
            <a:pPr marL="15240" marR="15240" lvl="0" indent="0">
              <a:buClr>
                <a:srgbClr val="31B6FD"/>
              </a:buClr>
              <a:buNone/>
            </a:pPr>
            <a:r>
              <a:rPr lang="ru-RU" sz="1800" b="1" spc="-5" dirty="0">
                <a:solidFill>
                  <a:prstClr val="black"/>
                </a:solidFill>
                <a:latin typeface="Times New Roman"/>
                <a:ea typeface="Times New Roman"/>
              </a:rPr>
              <a:t>- зачисление в группу, изучающую ту или иную программу внеурочной 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деятельности, осуществляется на основании же­</a:t>
            </a:r>
            <a:r>
              <a:rPr lang="ru-RU" sz="1800" b="1" spc="-15" dirty="0">
                <a:solidFill>
                  <a:prstClr val="black"/>
                </a:solidFill>
                <a:latin typeface="Times New Roman"/>
                <a:ea typeface="Times New Roman"/>
              </a:rPr>
              <a:t>лания ученика по заявлению родителей (законных 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представителей);</a:t>
            </a:r>
          </a:p>
          <a:p>
            <a:pPr marL="15240" marR="15240" lvl="0" indent="0">
              <a:buClr>
                <a:srgbClr val="31B6FD"/>
              </a:buClr>
              <a:buNone/>
            </a:pP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- о</a:t>
            </a:r>
            <a:r>
              <a:rPr lang="ru-RU" sz="1800" b="1" spc="-10" dirty="0">
                <a:solidFill>
                  <a:prstClr val="black"/>
                </a:solidFill>
                <a:latin typeface="Times New Roman"/>
                <a:ea typeface="Times New Roman"/>
              </a:rPr>
              <a:t>рганизация внеурочной деятельности подле­</a:t>
            </a:r>
            <a:r>
              <a:rPr lang="ru-RU" sz="1800" b="1" spc="-15" dirty="0">
                <a:solidFill>
                  <a:prstClr val="black"/>
                </a:solidFill>
                <a:latin typeface="Times New Roman"/>
                <a:ea typeface="Times New Roman"/>
              </a:rPr>
              <a:t>жит обязательному учету. Учет занятости учащих­ся внеурочной деятельностью осуществляется пе­</a:t>
            </a:r>
            <a:r>
              <a:rPr lang="ru-RU" sz="1800" b="1" spc="-5" dirty="0">
                <a:solidFill>
                  <a:prstClr val="black"/>
                </a:solidFill>
                <a:latin typeface="Times New Roman"/>
                <a:ea typeface="Times New Roman"/>
              </a:rPr>
              <a:t>дагогом в Журнале учета;</a:t>
            </a:r>
          </a:p>
          <a:p>
            <a:pPr marL="15240" marR="15240" lvl="0" indent="0">
              <a:buClr>
                <a:srgbClr val="31B6FD"/>
              </a:buClr>
              <a:buNone/>
            </a:pPr>
            <a:r>
              <a:rPr lang="ru-RU" sz="1800" b="1" spc="-5" dirty="0">
                <a:solidFill>
                  <a:prstClr val="black"/>
                </a:solidFill>
                <a:latin typeface="Times New Roman"/>
                <a:ea typeface="Times New Roman"/>
              </a:rPr>
              <a:t>- </a:t>
            </a:r>
            <a:r>
              <a:rPr lang="ru-RU" sz="1800" b="1" spc="-10" dirty="0">
                <a:solidFill>
                  <a:prstClr val="black"/>
                </a:solidFill>
                <a:latin typeface="Times New Roman"/>
                <a:ea typeface="Times New Roman"/>
              </a:rPr>
              <a:t>в ходе реализации программы, а также на на­</a:t>
            </a:r>
            <a:r>
              <a:rPr lang="ru-RU" sz="1800" b="1" spc="-15" dirty="0">
                <a:solidFill>
                  <a:prstClr val="black"/>
                </a:solidFill>
                <a:latin typeface="Times New Roman"/>
                <a:ea typeface="Times New Roman"/>
              </a:rPr>
              <a:t>чальном и финальном этапах ее реализации целе­</a:t>
            </a:r>
            <a:r>
              <a:rPr lang="ru-RU" sz="1800" b="1" dirty="0">
                <a:solidFill>
                  <a:prstClr val="black"/>
                </a:solidFill>
                <a:latin typeface="Times New Roman"/>
                <a:ea typeface="Times New Roman"/>
              </a:rPr>
              <a:t>сообразно проводить соответствующие диагно­стические исследования.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8328"/>
            <a:ext cx="8219256" cy="1074448"/>
          </a:xfrm>
        </p:spPr>
        <p:txBody>
          <a:bodyPr/>
          <a:lstStyle/>
          <a:p>
            <a:r>
              <a:rPr lang="ru-RU" sz="2000" b="1" i="1" dirty="0">
                <a:solidFill>
                  <a:prstClr val="black"/>
                </a:solidFill>
                <a:latin typeface="Times New Roman"/>
                <a:ea typeface="Times New Roman"/>
              </a:rPr>
              <a:t>РЕАЛИЗАЦИЯ ПРОГРАММЫ ВНЕУРОЧНОЙ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86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268760"/>
            <a:ext cx="8208911" cy="5328592"/>
          </a:xfrm>
        </p:spPr>
        <p:txBody>
          <a:bodyPr>
            <a:normAutofit fontScale="70000" lnSpcReduction="20000"/>
          </a:bodyPr>
          <a:lstStyle/>
          <a:p>
            <a:pPr marL="8890" marR="3175" indent="0">
              <a:spcAft>
                <a:spcPts val="0"/>
              </a:spcAft>
              <a:buNone/>
              <a:tabLst>
                <a:tab pos="304800" algn="l"/>
              </a:tabLst>
            </a:pPr>
            <a:r>
              <a:rPr lang="ru-RU" b="1" spc="-25" dirty="0" smtClean="0">
                <a:latin typeface="Times New Roman"/>
                <a:ea typeface="Times New Roman"/>
              </a:rPr>
              <a:t>- </a:t>
            </a:r>
            <a:r>
              <a:rPr lang="ru-RU" b="1" spc="-25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Закон </a:t>
            </a:r>
            <a:r>
              <a:rPr lang="ru-RU" b="1" spc="-25" dirty="0">
                <a:solidFill>
                  <a:schemeClr val="tx1"/>
                </a:solidFill>
                <a:latin typeface="Times New Roman"/>
                <a:ea typeface="Times New Roman"/>
              </a:rPr>
              <a:t>Российской Федерации от 29.12.2012 г.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№ 273 «Об образовании в Российской Федера­ции»;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8890" indent="0">
              <a:spcAft>
                <a:spcPts val="0"/>
              </a:spcAft>
              <a:buNone/>
              <a:tabLst>
                <a:tab pos="362585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- </a:t>
            </a:r>
            <a:r>
              <a:rPr lang="ru-RU" b="1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Федеральный </a:t>
            </a:r>
            <a:r>
              <a:rPr lang="ru-RU" b="1" spc="-5" dirty="0">
                <a:solidFill>
                  <a:schemeClr val="tx1"/>
                </a:solidFill>
                <a:latin typeface="Times New Roman"/>
                <a:ea typeface="Times New Roman"/>
              </a:rPr>
              <a:t>государственный образова­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тельный стандарт основного общего образова­</a:t>
            </a:r>
            <a:r>
              <a:rPr lang="ru-RU" b="1" spc="-10" dirty="0">
                <a:solidFill>
                  <a:schemeClr val="tx1"/>
                </a:solidFill>
                <a:latin typeface="Times New Roman"/>
                <a:ea typeface="Times New Roman"/>
              </a:rPr>
              <a:t>ния (приказ </a:t>
            </a:r>
            <a:r>
              <a:rPr lang="ru-RU" b="1" spc="-10" dirty="0" err="1">
                <a:solidFill>
                  <a:schemeClr val="tx1"/>
                </a:solidFill>
                <a:latin typeface="Times New Roman"/>
                <a:ea typeface="Times New Roman"/>
              </a:rPr>
              <a:t>Минобрнауки</a:t>
            </a:r>
            <a:r>
              <a:rPr lang="ru-RU" b="1" spc="-10" dirty="0">
                <a:solidFill>
                  <a:schemeClr val="tx1"/>
                </a:solidFill>
                <a:latin typeface="Times New Roman"/>
                <a:ea typeface="Times New Roman"/>
              </a:rPr>
              <a:t> России от 17.12.2010 г.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№ 1897);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6350" indent="0">
              <a:spcAft>
                <a:spcPts val="0"/>
              </a:spcAft>
              <a:buNone/>
              <a:tabLst>
                <a:tab pos="292735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- </a:t>
            </a:r>
            <a:r>
              <a:rPr lang="ru-RU" b="1" spc="-10" dirty="0" smtClean="0">
                <a:solidFill>
                  <a:schemeClr val="tx1"/>
                </a:solidFill>
                <a:latin typeface="Times New Roman"/>
                <a:ea typeface="Times New Roman"/>
              </a:rPr>
              <a:t>Федеральные </a:t>
            </a:r>
            <a:r>
              <a:rPr lang="ru-RU" b="1" spc="-10" dirty="0">
                <a:solidFill>
                  <a:schemeClr val="tx1"/>
                </a:solidFill>
                <a:latin typeface="Times New Roman"/>
                <a:ea typeface="Times New Roman"/>
              </a:rPr>
              <a:t>требования к образовательным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учреждениям в части минимальной оснащенно­</a:t>
            </a:r>
            <a:r>
              <a:rPr lang="ru-RU" b="1" spc="-5" dirty="0">
                <a:solidFill>
                  <a:schemeClr val="tx1"/>
                </a:solidFill>
                <a:latin typeface="Times New Roman"/>
                <a:ea typeface="Times New Roman"/>
              </a:rPr>
              <a:t>сти учебного процесса и оборудования учебных </a:t>
            </a:r>
            <a:r>
              <a:rPr lang="ru-RU" b="1" spc="-20" dirty="0">
                <a:solidFill>
                  <a:schemeClr val="tx1"/>
                </a:solidFill>
                <a:latin typeface="Times New Roman"/>
                <a:ea typeface="Times New Roman"/>
              </a:rPr>
              <a:t>помещений (приказ </a:t>
            </a:r>
            <a:r>
              <a:rPr lang="ru-RU" b="1" spc="-20" dirty="0" err="1">
                <a:solidFill>
                  <a:schemeClr val="tx1"/>
                </a:solidFill>
                <a:latin typeface="Times New Roman"/>
                <a:ea typeface="Times New Roman"/>
              </a:rPr>
              <a:t>Минобрнауки</a:t>
            </a:r>
            <a:r>
              <a:rPr lang="ru-RU" b="1" spc="-20" dirty="0">
                <a:solidFill>
                  <a:schemeClr val="tx1"/>
                </a:solidFill>
                <a:latin typeface="Times New Roman"/>
                <a:ea typeface="Times New Roman"/>
              </a:rPr>
              <a:t> России от 4 ок­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тября 2010 г. № 986);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8890" marR="3175" indent="0">
              <a:spcAft>
                <a:spcPts val="0"/>
              </a:spcAft>
              <a:buNone/>
              <a:tabLst>
                <a:tab pos="381000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- СанПиН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2.4.2.2821-10 «Санитарно-эпи­демиологические требования к условиям и ор­ганизации обучения в общеобразовательных </a:t>
            </a:r>
            <a:r>
              <a:rPr lang="ru-RU" b="1" spc="-10" dirty="0">
                <a:solidFill>
                  <a:schemeClr val="tx1"/>
                </a:solidFill>
                <a:latin typeface="Times New Roman"/>
                <a:ea typeface="Times New Roman"/>
              </a:rPr>
              <a:t>учреждениях» (постановление Главного государ­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ственного санитарного врача Российской Феде­рации от 29 декабря 2010 года № 189);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marR="6350" lvl="0" indent="0">
              <a:spcAft>
                <a:spcPts val="0"/>
              </a:spcAft>
              <a:buNone/>
              <a:tabLst>
                <a:tab pos="283210" algn="l"/>
              </a:tabLst>
            </a:pPr>
            <a:r>
              <a:rPr lang="ru-RU" b="1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- Федеральные </a:t>
            </a:r>
            <a:r>
              <a:rPr lang="ru-RU" b="1" spc="-15" dirty="0">
                <a:solidFill>
                  <a:schemeClr val="tx1"/>
                </a:solidFill>
                <a:latin typeface="Times New Roman"/>
                <a:ea typeface="Times New Roman"/>
              </a:rPr>
              <a:t>требования к образовательным </a:t>
            </a:r>
            <a:r>
              <a:rPr lang="ru-RU" b="1" spc="-5" dirty="0">
                <a:solidFill>
                  <a:schemeClr val="tx1"/>
                </a:solidFill>
                <a:latin typeface="Times New Roman"/>
                <a:ea typeface="Times New Roman"/>
              </a:rPr>
              <a:t>учреждениям в части охраны здоровья обучаю­</a:t>
            </a:r>
            <a:r>
              <a:rPr lang="ru-RU" b="1" spc="-15" dirty="0">
                <a:solidFill>
                  <a:schemeClr val="tx1"/>
                </a:solidFill>
                <a:latin typeface="Times New Roman"/>
                <a:ea typeface="Times New Roman"/>
              </a:rPr>
              <a:t>щихся, воспитанников (приказ </a:t>
            </a:r>
            <a:r>
              <a:rPr lang="ru-RU" b="1" spc="-15" dirty="0" err="1">
                <a:solidFill>
                  <a:schemeClr val="tx1"/>
                </a:solidFill>
                <a:latin typeface="Times New Roman"/>
                <a:ea typeface="Times New Roman"/>
              </a:rPr>
              <a:t>Минобрнауки</a:t>
            </a:r>
            <a:r>
              <a:rPr lang="ru-RU" b="1" spc="-15" dirty="0">
                <a:solidFill>
                  <a:schemeClr val="tx1"/>
                </a:solidFill>
                <a:latin typeface="Times New Roman"/>
                <a:ea typeface="Times New Roman"/>
              </a:rPr>
              <a:t> Рос­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сии от 28 декабря 2010 г. № 2106);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marR="6350" lvl="0" indent="0">
              <a:spcAft>
                <a:spcPts val="0"/>
              </a:spcAft>
              <a:buNone/>
              <a:tabLst>
                <a:tab pos="283210" algn="l"/>
              </a:tabLst>
            </a:pPr>
            <a:r>
              <a:rPr lang="ru-RU" b="1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Концепция </a:t>
            </a:r>
            <a:r>
              <a:rPr lang="ru-RU" b="1" spc="-15" dirty="0">
                <a:solidFill>
                  <a:schemeClr val="tx1"/>
                </a:solidFill>
                <a:latin typeface="Times New Roman"/>
                <a:ea typeface="Times New Roman"/>
              </a:rPr>
              <a:t>духовно-нравственного воспита­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ния российских школьников;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marR="8890" lvl="0" indent="0">
              <a:spcAft>
                <a:spcPts val="0"/>
              </a:spcAft>
              <a:buNone/>
              <a:tabLst>
                <a:tab pos="283210" algn="l"/>
              </a:tabLst>
            </a:pPr>
            <a:r>
              <a:rPr lang="ru-RU" b="1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- Стратегия </a:t>
            </a:r>
            <a:r>
              <a:rPr lang="ru-RU" b="1" spc="-15" dirty="0">
                <a:solidFill>
                  <a:schemeClr val="tx1"/>
                </a:solidFill>
                <a:latin typeface="Times New Roman"/>
                <a:ea typeface="Times New Roman"/>
              </a:rPr>
              <a:t>развития воспитания в Российской </a:t>
            </a:r>
            <a:r>
              <a:rPr lang="ru-RU" b="1" spc="-20" dirty="0">
                <a:solidFill>
                  <a:schemeClr val="tx1"/>
                </a:solidFill>
                <a:latin typeface="Times New Roman"/>
                <a:ea typeface="Times New Roman"/>
              </a:rPr>
              <a:t>Федерации на период до 2025 года (Распоряжение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Правительства РФ от 29.05.2015 г.);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marR="8890" lvl="0" indent="0">
              <a:spcAft>
                <a:spcPts val="0"/>
              </a:spcAft>
              <a:buNone/>
              <a:tabLst>
                <a:tab pos="283210" algn="l"/>
              </a:tabLst>
            </a:pPr>
            <a:r>
              <a:rPr lang="ru-RU" b="1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Об </a:t>
            </a:r>
            <a:r>
              <a:rPr lang="ru-RU" b="1" spc="-5" dirty="0">
                <a:solidFill>
                  <a:schemeClr val="tx1"/>
                </a:solidFill>
                <a:latin typeface="Times New Roman"/>
                <a:ea typeface="Times New Roman"/>
              </a:rPr>
              <a:t>утверждении Концепции информацион­ной безопасности детей (Распоряжение Прави­тельства РФ от 02.12.2015 г. № 2471-р</a:t>
            </a:r>
            <a:r>
              <a:rPr lang="ru-RU" b="1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);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-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	</a:t>
            </a:r>
            <a:r>
              <a:rPr lang="ru-RU" b="1" spc="-5" dirty="0">
                <a:solidFill>
                  <a:schemeClr val="tx1"/>
                </a:solidFill>
                <a:latin typeface="Times New Roman"/>
                <a:ea typeface="Times New Roman"/>
              </a:rPr>
              <a:t>О противодействии экстремистской дея­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тельности (Федеральный закон от 25.07.2002 г. № 114-ФЗ);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6350" marR="12065" indent="0">
              <a:spcAft>
                <a:spcPts val="0"/>
              </a:spcAft>
              <a:buNone/>
              <a:tabLst>
                <a:tab pos="301625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- </a:t>
            </a:r>
            <a:r>
              <a:rPr lang="ru-RU" b="1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О </a:t>
            </a:r>
            <a:r>
              <a:rPr lang="ru-RU" b="1" spc="-5" dirty="0">
                <a:solidFill>
                  <a:schemeClr val="tx1"/>
                </a:solidFill>
                <a:latin typeface="Times New Roman"/>
                <a:ea typeface="Times New Roman"/>
              </a:rPr>
              <a:t>защите детей от информации, причиняю­</a:t>
            </a:r>
            <a:r>
              <a:rPr lang="ru-RU" b="1" spc="-15" dirty="0">
                <a:solidFill>
                  <a:schemeClr val="tx1"/>
                </a:solidFill>
                <a:latin typeface="Times New Roman"/>
                <a:ea typeface="Times New Roman"/>
              </a:rPr>
              <a:t>щей вред их здоровью и развитию (Федеральный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закон от 29.12.2010 г. № 436-ФЗ).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60648"/>
            <a:ext cx="8003232" cy="864096"/>
          </a:xfrm>
        </p:spPr>
        <p:txBody>
          <a:bodyPr>
            <a:noAutofit/>
          </a:bodyPr>
          <a:lstStyle/>
          <a:p>
            <a:pPr marR="39370" indent="182880">
              <a:spcAft>
                <a:spcPts val="0"/>
              </a:spcAft>
            </a:pPr>
            <a:r>
              <a:rPr lang="ru-RU" sz="2000" b="1" i="1" spc="-15" dirty="0">
                <a:solidFill>
                  <a:schemeClr val="tx1"/>
                </a:solidFill>
                <a:latin typeface="Times New Roman"/>
                <a:ea typeface="Times New Roman"/>
              </a:rPr>
              <a:t>Организацию внеурочной образовательной де­ятельности регулируют следующие нормативные </a:t>
            </a:r>
            <a:r>
              <a:rPr lang="ru-RU" sz="2000" b="1" i="1" dirty="0">
                <a:solidFill>
                  <a:schemeClr val="tx1"/>
                </a:solidFill>
                <a:latin typeface="Times New Roman"/>
                <a:ea typeface="Times New Roman"/>
              </a:rPr>
              <a:t>правовые акты:</a:t>
            </a:r>
            <a:br>
              <a:rPr lang="ru-RU" sz="2000" b="1" i="1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endParaRPr lang="ru-RU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71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5184576"/>
          </a:xfrm>
        </p:spPr>
        <p:txBody>
          <a:bodyPr>
            <a:normAutofit fontScale="70000" lnSpcReduction="20000"/>
          </a:bodyPr>
          <a:lstStyle/>
          <a:p>
            <a:pPr marL="0" lvl="0" indent="0">
              <a:spcAft>
                <a:spcPts val="0"/>
              </a:spcAft>
              <a:buNone/>
              <a:tabLst>
                <a:tab pos="328930" algn="l"/>
              </a:tabLst>
            </a:pPr>
            <a:r>
              <a:rPr lang="ru-RU" b="1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- Устав </a:t>
            </a:r>
            <a:r>
              <a:rPr lang="ru-RU" b="1" spc="-5" dirty="0">
                <a:solidFill>
                  <a:schemeClr val="tx1"/>
                </a:solidFill>
                <a:latin typeface="Times New Roman"/>
                <a:ea typeface="Times New Roman"/>
              </a:rPr>
              <a:t>общеобразовательной организации.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marR="18415" lvl="0" indent="0">
              <a:spcAft>
                <a:spcPts val="0"/>
              </a:spcAft>
              <a:buNone/>
              <a:tabLst>
                <a:tab pos="328930" algn="l"/>
              </a:tabLst>
            </a:pPr>
            <a:r>
              <a:rPr lang="ru-RU" b="1" spc="-10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Правила </a:t>
            </a:r>
            <a:r>
              <a:rPr lang="ru-RU" b="1" spc="-10" dirty="0">
                <a:solidFill>
                  <a:schemeClr val="tx1"/>
                </a:solidFill>
                <a:latin typeface="Times New Roman"/>
                <a:ea typeface="Times New Roman"/>
              </a:rPr>
              <a:t>внутреннего распорядка общеобра­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зовательной организации.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marR="15240" lvl="0" indent="0">
              <a:spcAft>
                <a:spcPts val="0"/>
              </a:spcAft>
              <a:buNone/>
              <a:tabLst>
                <a:tab pos="328930" algn="l"/>
              </a:tabLst>
            </a:pPr>
            <a:r>
              <a:rPr lang="ru-RU" b="1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Договор </a:t>
            </a:r>
            <a:r>
              <a:rPr lang="ru-RU" b="1" spc="-5" dirty="0">
                <a:solidFill>
                  <a:schemeClr val="tx1"/>
                </a:solidFill>
                <a:latin typeface="Times New Roman"/>
                <a:ea typeface="Times New Roman"/>
              </a:rPr>
              <a:t>общеобразовательной организации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с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учредителем.</a:t>
            </a:r>
            <a:endParaRPr lang="ru-RU" sz="1400" b="1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marR="18415" lvl="0" indent="0">
              <a:spcAft>
                <a:spcPts val="0"/>
              </a:spcAft>
              <a:buNone/>
              <a:tabLst>
                <a:tab pos="328930" algn="l"/>
              </a:tabLst>
            </a:pPr>
            <a:r>
              <a:rPr lang="ru-RU" b="1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Договор общеобразовательной организации </a:t>
            </a:r>
            <a:r>
              <a:rPr lang="ru-RU" b="1" spc="-10" dirty="0" smtClean="0">
                <a:solidFill>
                  <a:schemeClr val="tx1"/>
                </a:solidFill>
                <a:latin typeface="Times New Roman"/>
                <a:ea typeface="Times New Roman"/>
              </a:rPr>
              <a:t>с родителями (законными представителями) уча­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щихся.</a:t>
            </a:r>
            <a:endParaRPr lang="ru-RU" sz="1400" b="1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marR="18415" lvl="0" indent="0">
              <a:spcAft>
                <a:spcPts val="0"/>
              </a:spcAft>
              <a:buNone/>
              <a:tabLst>
                <a:tab pos="328930" algn="l"/>
              </a:tabLst>
            </a:pPr>
            <a:r>
              <a:rPr lang="ru-RU" b="1" spc="-10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Положение </a:t>
            </a:r>
            <a:r>
              <a:rPr lang="ru-RU" b="1" spc="-10" dirty="0">
                <a:solidFill>
                  <a:schemeClr val="tx1"/>
                </a:solidFill>
                <a:latin typeface="Times New Roman"/>
                <a:ea typeface="Times New Roman"/>
              </a:rPr>
              <a:t>о деятельности в общеобразова­тельной организации общественных (в том числе </a:t>
            </a:r>
            <a:r>
              <a:rPr lang="ru-RU" b="1" spc="-5" dirty="0">
                <a:solidFill>
                  <a:schemeClr val="tx1"/>
                </a:solidFill>
                <a:latin typeface="Times New Roman"/>
                <a:ea typeface="Times New Roman"/>
              </a:rPr>
              <a:t>детских и молодежных) организаций (объедине­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ний).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marR="21590" lvl="0" indent="0">
              <a:spcAft>
                <a:spcPts val="0"/>
              </a:spcAft>
              <a:buNone/>
              <a:tabLst>
                <a:tab pos="328930" algn="l"/>
              </a:tabLst>
            </a:pPr>
            <a:r>
              <a:rPr lang="ru-RU" b="1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Положения </a:t>
            </a:r>
            <a:r>
              <a:rPr lang="ru-RU" b="1" spc="-15" dirty="0">
                <a:solidFill>
                  <a:schemeClr val="tx1"/>
                </a:solidFill>
                <a:latin typeface="Times New Roman"/>
                <a:ea typeface="Times New Roman"/>
              </a:rPr>
              <a:t>о формах самоуправления обще­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образовательной организации.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3175" marR="24130" indent="0">
              <a:spcAft>
                <a:spcPts val="0"/>
              </a:spcAft>
              <a:buNone/>
              <a:tabLst>
                <a:tab pos="365760" algn="l"/>
              </a:tabLst>
            </a:pPr>
            <a:r>
              <a:rPr lang="ru-RU" b="1" spc="-70" dirty="0" smtClean="0">
                <a:solidFill>
                  <a:schemeClr val="tx1"/>
                </a:solidFill>
                <a:latin typeface="Times New Roman"/>
                <a:ea typeface="Times New Roman"/>
              </a:rPr>
              <a:t>-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Договор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о сотрудничестве общеобразова­</a:t>
            </a:r>
            <a:r>
              <a:rPr lang="ru-RU" b="1" spc="-10" dirty="0">
                <a:solidFill>
                  <a:schemeClr val="tx1"/>
                </a:solidFill>
                <a:latin typeface="Times New Roman"/>
                <a:ea typeface="Times New Roman"/>
              </a:rPr>
              <a:t>тельной организации и учреждений дополнитель­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ного образования детей.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marR="24130" lvl="0" indent="0">
              <a:spcAft>
                <a:spcPts val="0"/>
              </a:spcAft>
              <a:buNone/>
              <a:tabLst>
                <a:tab pos="313690" algn="l"/>
              </a:tabLst>
            </a:pPr>
            <a:r>
              <a:rPr lang="ru-RU" b="1" spc="-10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Положение </a:t>
            </a:r>
            <a:r>
              <a:rPr lang="ru-RU" b="1" spc="-10" dirty="0">
                <a:solidFill>
                  <a:schemeClr val="tx1"/>
                </a:solidFill>
                <a:latin typeface="Times New Roman"/>
                <a:ea typeface="Times New Roman"/>
              </a:rPr>
              <a:t>о группе продленного дня (шко­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ле полного дня).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marR="27305" lvl="0" indent="0">
              <a:spcAft>
                <a:spcPts val="0"/>
              </a:spcAft>
              <a:buNone/>
              <a:tabLst>
                <a:tab pos="313690" algn="l"/>
              </a:tabLst>
            </a:pPr>
            <a:r>
              <a:rPr lang="ru-RU" b="1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Должностные </a:t>
            </a:r>
            <a:r>
              <a:rPr lang="ru-RU" b="1" spc="-15" dirty="0">
                <a:solidFill>
                  <a:schemeClr val="tx1"/>
                </a:solidFill>
                <a:latin typeface="Times New Roman"/>
                <a:ea typeface="Times New Roman"/>
              </a:rPr>
              <a:t>инструкции работников обще­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образовательной организации.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  <a:tabLst>
                <a:tab pos="426720" algn="l"/>
              </a:tabLst>
            </a:pPr>
            <a:r>
              <a:rPr lang="ru-RU" b="1" spc="-10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Приказы </a:t>
            </a:r>
            <a:r>
              <a:rPr lang="ru-RU" b="1" spc="-10" dirty="0">
                <a:solidFill>
                  <a:schemeClr val="tx1"/>
                </a:solidFill>
                <a:latin typeface="Times New Roman"/>
                <a:ea typeface="Times New Roman"/>
              </a:rPr>
              <a:t>директора общеобразовательной </a:t>
            </a:r>
            <a:r>
              <a:rPr lang="ru-RU" b="1" spc="-5" dirty="0">
                <a:solidFill>
                  <a:schemeClr val="tx1"/>
                </a:solidFill>
                <a:latin typeface="Times New Roman"/>
                <a:ea typeface="Times New Roman"/>
              </a:rPr>
              <a:t>организации об утверждении рабочих программ учебных курсов, дисциплин (модулей).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marR="3175" lvl="0" indent="0">
              <a:spcAft>
                <a:spcPts val="0"/>
              </a:spcAft>
              <a:buNone/>
              <a:tabLst>
                <a:tab pos="426720" algn="l"/>
              </a:tabLst>
            </a:pPr>
            <a:r>
              <a:rPr lang="ru-RU" b="1" spc="-10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Положение </a:t>
            </a:r>
            <a:r>
              <a:rPr lang="ru-RU" b="1" spc="-10" dirty="0">
                <a:solidFill>
                  <a:schemeClr val="tx1"/>
                </a:solidFill>
                <a:latin typeface="Times New Roman"/>
                <a:ea typeface="Times New Roman"/>
              </a:rPr>
              <a:t>о распределении стимулирую­щей части фонда оплаты труда работников обще­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образовательной организации.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marR="6350" lvl="0" indent="0">
              <a:spcAft>
                <a:spcPts val="0"/>
              </a:spcAft>
              <a:buNone/>
              <a:tabLst>
                <a:tab pos="426720" algn="l"/>
              </a:tabLst>
            </a:pPr>
            <a:r>
              <a:rPr lang="ru-RU" b="1" spc="-10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Положение </a:t>
            </a:r>
            <a:r>
              <a:rPr lang="ru-RU" b="1" spc="-10" dirty="0">
                <a:solidFill>
                  <a:schemeClr val="tx1"/>
                </a:solidFill>
                <a:latin typeface="Times New Roman"/>
                <a:ea typeface="Times New Roman"/>
              </a:rPr>
              <a:t>об оказании платных дополни­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тельных образовательных услуг.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marR="8890" lvl="0" indent="0">
              <a:spcAft>
                <a:spcPts val="0"/>
              </a:spcAft>
              <a:buNone/>
              <a:tabLst>
                <a:tab pos="426720" algn="l"/>
              </a:tabLst>
            </a:pPr>
            <a:r>
              <a:rPr lang="ru-RU" b="1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Положение </a:t>
            </a:r>
            <a:r>
              <a:rPr lang="ru-RU" b="1" spc="-5" dirty="0">
                <a:solidFill>
                  <a:schemeClr val="tx1"/>
                </a:solidFill>
                <a:latin typeface="Times New Roman"/>
                <a:ea typeface="Times New Roman"/>
              </a:rPr>
              <a:t>об организации и проведении </a:t>
            </a:r>
            <a:r>
              <a:rPr lang="ru-RU" b="1" spc="-10" dirty="0">
                <a:solidFill>
                  <a:schemeClr val="tx1"/>
                </a:solidFill>
                <a:latin typeface="Times New Roman"/>
                <a:ea typeface="Times New Roman"/>
              </a:rPr>
              <a:t>публичного отчета общеобразовательной органи­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зации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ru-RU" sz="14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8328"/>
            <a:ext cx="8147248" cy="1002440"/>
          </a:xfrm>
        </p:spPr>
        <p:txBody>
          <a:bodyPr>
            <a:normAutofit fontScale="90000"/>
          </a:bodyPr>
          <a:lstStyle/>
          <a:p>
            <a:r>
              <a:rPr lang="ru-RU" sz="2800" b="1" i="1" dirty="0">
                <a:solidFill>
                  <a:schemeClr val="tx1"/>
                </a:solidFill>
                <a:latin typeface="Times New Roman"/>
                <a:ea typeface="Times New Roman"/>
              </a:rPr>
              <a:t>В</a:t>
            </a:r>
            <a:r>
              <a:rPr lang="ru-RU" sz="28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неурочная </a:t>
            </a:r>
            <a:r>
              <a:rPr lang="ru-RU" sz="2800" b="1" i="1" dirty="0">
                <a:solidFill>
                  <a:schemeClr val="tx1"/>
                </a:solidFill>
                <a:latin typeface="Times New Roman"/>
                <a:ea typeface="Times New Roman"/>
              </a:rPr>
              <a:t>деятельность должна быть отражена в локальных документах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образовательной организации:</a:t>
            </a:r>
            <a:endParaRPr lang="ru-RU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58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1916832"/>
            <a:ext cx="7668840" cy="4209331"/>
          </a:xfrm>
        </p:spPr>
        <p:txBody>
          <a:bodyPr>
            <a:normAutofit/>
          </a:bodyPr>
          <a:lstStyle/>
          <a:p>
            <a:pPr marL="0" marR="24130" lvl="0" indent="0">
              <a:spcAft>
                <a:spcPts val="0"/>
              </a:spcAft>
              <a:buNone/>
              <a:tabLst>
                <a:tab pos="295910" algn="l"/>
              </a:tabLst>
            </a:pPr>
            <a:r>
              <a:rPr lang="ru-RU" b="1" spc="-15" dirty="0" smtClean="0">
                <a:latin typeface="Times New Roman"/>
                <a:ea typeface="Times New Roman"/>
              </a:rPr>
              <a:t>- </a:t>
            </a:r>
            <a:r>
              <a:rPr lang="ru-RU" b="1" spc="-15" dirty="0" smtClean="0">
                <a:solidFill>
                  <a:schemeClr val="tx1"/>
                </a:solidFill>
                <a:latin typeface="Times New Roman"/>
                <a:ea typeface="Times New Roman"/>
              </a:rPr>
              <a:t>научно-методическое </a:t>
            </a:r>
            <a:r>
              <a:rPr lang="ru-RU" b="1" spc="-15" dirty="0">
                <a:solidFill>
                  <a:schemeClr val="tx1"/>
                </a:solidFill>
                <a:latin typeface="Times New Roman"/>
                <a:ea typeface="Times New Roman"/>
              </a:rPr>
              <a:t>обеспечение (програм­</a:t>
            </a:r>
            <a:r>
              <a:rPr lang="ru-RU" b="1" spc="-5" dirty="0">
                <a:solidFill>
                  <a:schemeClr val="tx1"/>
                </a:solidFill>
                <a:latin typeface="Times New Roman"/>
                <a:ea typeface="Times New Roman"/>
              </a:rPr>
              <a:t>ма, пособия, дидактический материал и т. д.);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marR="27305" lvl="0" indent="0">
              <a:spcAft>
                <a:spcPts val="0"/>
              </a:spcAft>
              <a:buNone/>
              <a:tabLst>
                <a:tab pos="295910" algn="l"/>
              </a:tabLst>
            </a:pPr>
            <a:r>
              <a:rPr lang="ru-RU" b="1" spc="-20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материально-техническое </a:t>
            </a:r>
            <a:r>
              <a:rPr lang="ru-RU" b="1" spc="-20" dirty="0">
                <a:solidFill>
                  <a:schemeClr val="tx1"/>
                </a:solidFill>
                <a:latin typeface="Times New Roman"/>
                <a:ea typeface="Times New Roman"/>
              </a:rPr>
              <a:t>обеспечение (ауди­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торная оснащенность);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marR="27305" lvl="0" indent="0">
              <a:spcAft>
                <a:spcPts val="0"/>
              </a:spcAft>
              <a:buNone/>
              <a:tabLst>
                <a:tab pos="295910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информационное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обеспечение (наличие со­</a:t>
            </a:r>
            <a:r>
              <a:rPr lang="ru-RU" b="1" spc="-20" dirty="0">
                <a:solidFill>
                  <a:schemeClr val="tx1"/>
                </a:solidFill>
                <a:latin typeface="Times New Roman"/>
                <a:ea typeface="Times New Roman"/>
              </a:rPr>
              <a:t>временного мультимедийного оборудования и вы­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хода в Интернет);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marR="30480" lvl="0" indent="0">
              <a:spcAft>
                <a:spcPts val="0"/>
              </a:spcAft>
              <a:buNone/>
              <a:tabLst>
                <a:tab pos="295910" algn="l"/>
              </a:tabLst>
            </a:pPr>
            <a:r>
              <a:rPr lang="ru-RU" b="1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внешние </a:t>
            </a:r>
            <a:r>
              <a:rPr lang="ru-RU" b="1" spc="-5" dirty="0">
                <a:solidFill>
                  <a:schemeClr val="tx1"/>
                </a:solidFill>
                <a:latin typeface="Times New Roman"/>
                <a:ea typeface="Times New Roman"/>
              </a:rPr>
              <a:t>связи и партнерство (сотрудниче­</a:t>
            </a:r>
            <a:r>
              <a:rPr lang="ru-RU" b="1" spc="-10" dirty="0">
                <a:solidFill>
                  <a:schemeClr val="tx1"/>
                </a:solidFill>
                <a:latin typeface="Times New Roman"/>
                <a:ea typeface="Times New Roman"/>
              </a:rPr>
              <a:t>ство с учреждениями дополнительного образова­ния, учреждениями культуры и т. д.).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186392"/>
          </a:xfrm>
        </p:spPr>
        <p:txBody>
          <a:bodyPr>
            <a:noAutofit/>
          </a:bodyPr>
          <a:lstStyle/>
          <a:p>
            <a:pPr marL="15240" marR="18415" indent="179705" algn="l">
              <a:spcAft>
                <a:spcPts val="0"/>
              </a:spcAft>
            </a:pPr>
            <a:r>
              <a:rPr lang="ru-RU" sz="2800" b="1" i="1" spc="-5" dirty="0">
                <a:solidFill>
                  <a:schemeClr val="tx1"/>
                </a:solidFill>
                <a:latin typeface="Times New Roman"/>
                <a:ea typeface="Times New Roman"/>
              </a:rPr>
              <a:t>Реализация внеурочной деятельности будет </a:t>
            </a:r>
            <a:r>
              <a:rPr lang="ru-RU" sz="2800" b="1" i="1" dirty="0">
                <a:solidFill>
                  <a:schemeClr val="tx1"/>
                </a:solidFill>
                <a:latin typeface="Times New Roman"/>
                <a:ea typeface="Times New Roman"/>
              </a:rPr>
              <a:t>эффективной при наличии следующих условий:</a:t>
            </a:r>
            <a:br>
              <a:rPr lang="ru-RU" sz="2800" b="1" i="1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endParaRPr lang="ru-RU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36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124744"/>
            <a:ext cx="8136904" cy="5001419"/>
          </a:xfrm>
        </p:spPr>
        <p:txBody>
          <a:bodyPr>
            <a:normAutofit/>
          </a:bodyPr>
          <a:lstStyle/>
          <a:p>
            <a:pPr marL="0" lvl="0" indent="0">
              <a:spcAft>
                <a:spcPts val="0"/>
              </a:spcAft>
              <a:buNone/>
              <a:tabLst>
                <a:tab pos="307975" algn="l"/>
              </a:tabLst>
            </a:pPr>
            <a:r>
              <a:rPr lang="ru-RU" b="1" spc="-10" dirty="0" smtClean="0">
                <a:latin typeface="Times New Roman"/>
                <a:ea typeface="Times New Roman"/>
              </a:rPr>
              <a:t>- </a:t>
            </a:r>
            <a:r>
              <a:rPr lang="ru-RU" b="1" spc="-10" dirty="0" smtClean="0">
                <a:solidFill>
                  <a:schemeClr val="tx1"/>
                </a:solidFill>
                <a:latin typeface="Times New Roman"/>
                <a:ea typeface="Times New Roman"/>
              </a:rPr>
              <a:t>познавательная</a:t>
            </a:r>
            <a:r>
              <a:rPr lang="ru-RU" b="1" spc="-10" dirty="0">
                <a:solidFill>
                  <a:schemeClr val="tx1"/>
                </a:solidFill>
                <a:latin typeface="Times New Roman"/>
                <a:ea typeface="Times New Roman"/>
              </a:rPr>
              <a:t>;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  <a:tabLst>
                <a:tab pos="307975" algn="l"/>
              </a:tabLst>
            </a:pPr>
            <a:r>
              <a:rPr lang="ru-RU" b="1" spc="-10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игровая</a:t>
            </a:r>
            <a:r>
              <a:rPr lang="ru-RU" b="1" spc="-10" dirty="0">
                <a:solidFill>
                  <a:schemeClr val="tx1"/>
                </a:solidFill>
                <a:latin typeface="Times New Roman"/>
                <a:ea typeface="Times New Roman"/>
              </a:rPr>
              <a:t>;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  <a:tabLst>
                <a:tab pos="307975" algn="l"/>
              </a:tabLst>
            </a:pPr>
            <a:r>
              <a:rPr lang="ru-RU" b="1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- трудовая </a:t>
            </a:r>
            <a:r>
              <a:rPr lang="ru-RU" b="1" spc="-5" dirty="0">
                <a:solidFill>
                  <a:schemeClr val="tx1"/>
                </a:solidFill>
                <a:latin typeface="Times New Roman"/>
                <a:ea typeface="Times New Roman"/>
              </a:rPr>
              <a:t>(производственная) деятельность;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  <a:tabLst>
                <a:tab pos="307975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досугово-развлекательная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деятельность;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  <a:tabLst>
                <a:tab pos="307975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- спортивно-оздоровительная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деятельность;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  <a:tabLst>
                <a:tab pos="307975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- туристско-краеведческая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деятельность;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  <a:tabLst>
                <a:tab pos="307975" algn="l"/>
              </a:tabLst>
            </a:pPr>
            <a:r>
              <a:rPr lang="ru-RU" b="1" spc="-5" dirty="0" smtClean="0">
                <a:solidFill>
                  <a:schemeClr val="tx1"/>
                </a:solidFill>
                <a:latin typeface="Times New Roman"/>
                <a:ea typeface="Times New Roman"/>
              </a:rPr>
              <a:t>- художественное </a:t>
            </a:r>
            <a:r>
              <a:rPr lang="ru-RU" b="1" spc="-5" dirty="0">
                <a:solidFill>
                  <a:schemeClr val="tx1"/>
                </a:solidFill>
                <a:latin typeface="Times New Roman"/>
                <a:ea typeface="Times New Roman"/>
              </a:rPr>
              <a:t>творчество;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marR="30480" lvl="0" indent="0">
              <a:spcAft>
                <a:spcPts val="0"/>
              </a:spcAft>
              <a:buNone/>
              <a:tabLst>
                <a:tab pos="307975" algn="l"/>
              </a:tabLst>
            </a:pPr>
            <a:r>
              <a:rPr lang="ru-RU" b="1" spc="-10" dirty="0" smtClean="0">
                <a:solidFill>
                  <a:schemeClr val="tx1"/>
                </a:solidFill>
                <a:latin typeface="Times New Roman"/>
                <a:ea typeface="Times New Roman"/>
              </a:rPr>
              <a:t>- социальное </a:t>
            </a:r>
            <a:r>
              <a:rPr lang="ru-RU" b="1" spc="-10" dirty="0">
                <a:solidFill>
                  <a:schemeClr val="tx1"/>
                </a:solidFill>
                <a:latin typeface="Times New Roman"/>
                <a:ea typeface="Times New Roman"/>
              </a:rPr>
              <a:t>творчество (социально-преобра­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зовательная деятельность);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lvl="0" indent="0">
              <a:spcAft>
                <a:spcPts val="0"/>
              </a:spcAft>
              <a:buNone/>
              <a:tabLst>
                <a:tab pos="307975" algn="l"/>
              </a:tabLst>
            </a:pP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- проблемно-ценностное 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общение.</a:t>
            </a:r>
            <a:endParaRPr lang="ru-RU" sz="1400" b="1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476672"/>
            <a:ext cx="7931224" cy="720080"/>
          </a:xfrm>
        </p:spPr>
        <p:txBody>
          <a:bodyPr>
            <a:noAutofit/>
          </a:bodyPr>
          <a:lstStyle/>
          <a:p>
            <a:pPr marL="210185">
              <a:spcAft>
                <a:spcPts val="0"/>
              </a:spcAft>
            </a:pPr>
            <a:r>
              <a:rPr lang="ru-RU" sz="2800" b="1" i="1" spc="-5" dirty="0">
                <a:solidFill>
                  <a:schemeClr val="tx1"/>
                </a:solidFill>
                <a:latin typeface="Times New Roman"/>
                <a:ea typeface="Times New Roman"/>
              </a:rPr>
              <a:t>Виды внеурочной деятельности</a:t>
            </a:r>
            <a:r>
              <a:rPr lang="ru-RU" sz="2800" b="1" spc="-5" dirty="0">
                <a:solidFill>
                  <a:schemeClr val="tx1"/>
                </a:solidFill>
                <a:latin typeface="Times New Roman"/>
                <a:ea typeface="Times New Roman"/>
              </a:rPr>
              <a:t>: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62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556</TotalTime>
  <Words>1481</Words>
  <Application>Microsoft Office PowerPoint</Application>
  <PresentationFormat>Экран (4:3)</PresentationFormat>
  <Paragraphs>112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ВНЕУРОЧНАЯ ОБРАЗОВАТЕЛЬНАЯ ДЕЯТЕЛЬНОСТЬ ПЕДАГОГА -БИБЛИОТЕКАРЯ</vt:lpstr>
      <vt:lpstr>Федеральные государствен­ные образовательные стандарты (ФГОС) общего образования трактуют:</vt:lpstr>
      <vt:lpstr>Особая актуальность разработки и реализации библиотечной программы внеурочной деятель­ности на уровне основного общего образования обусловлена </vt:lpstr>
      <vt:lpstr> РЕАЛИЗАЦИЯ ПРОГРАММЫ ВНЕУРОЧНОЙ ДЕЯТЕЛЬНОСТИ</vt:lpstr>
      <vt:lpstr>РЕАЛИЗАЦИЯ ПРОГРАММЫ ВНЕУРОЧНОЙ ДЕЯТЕЛЬНОСТИ</vt:lpstr>
      <vt:lpstr>Организацию внеурочной образовательной де­ятельности регулируют следующие нормативные правовые акты: </vt:lpstr>
      <vt:lpstr>Внеурочная деятельность должна быть отражена в локальных документах образовательной организации:</vt:lpstr>
      <vt:lpstr>Реализация внеурочной деятельности будет эффективной при наличии следующих условий: </vt:lpstr>
      <vt:lpstr>Виды внеурочной деятельности: </vt:lpstr>
      <vt:lpstr> Структура и содержание программы внеурочной деятельности </vt:lpstr>
      <vt:lpstr>Воспитательные результаты внеурочной дея­тельности школьников :</vt:lpstr>
      <vt:lpstr>Результат (продукт) проектной деятель­ности: </vt:lpstr>
      <vt:lpstr>Основные принципы организации внеурочной деятельности:</vt:lpstr>
      <vt:lpstr>Формы организации внеурочных заня­тий,  способствующие формированию воспитательных результатов </vt:lpstr>
      <vt:lpstr> ОРГАНИЗАЦИЯ ВНЕУРОЧНЫХ ОБРАЗОВАТЕЛЬНЫХ ЗАНЯТИЙ  </vt:lpstr>
      <vt:lpstr>Типы внеурочных занятий:</vt:lpstr>
      <vt:lpstr>Специфика современных внеурочных библиотечных занятий </vt:lpstr>
      <vt:lpstr>«Золотые прави­ла» внеурочных мероприятий</vt:lpstr>
      <vt:lpstr>«Золотые прави­ла» внеурочных мероприятий</vt:lpstr>
      <vt:lpstr>Презентация PowerPoint</vt:lpstr>
    </vt:vector>
  </TitlesOfParts>
  <Company>gpx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ВНЕУРОЧНАЯ ДЕЯТЕЛЬНОСТЬ ПЕДАГОГА-БИБЛИОТЕКАРЯ</dc:title>
  <dc:creator>GYPNORION</dc:creator>
  <cp:lastModifiedBy>User</cp:lastModifiedBy>
  <cp:revision>50</cp:revision>
  <dcterms:created xsi:type="dcterms:W3CDTF">2016-08-29T08:13:34Z</dcterms:created>
  <dcterms:modified xsi:type="dcterms:W3CDTF">2016-09-22T12:05:55Z</dcterms:modified>
</cp:coreProperties>
</file>