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75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C77352-3454-4AC3-BBFA-C2CF8A836FD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6AFB93-A287-44E3-AF86-E48A731AAFA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4632" cy="261560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ВНЕУРОЧНАЯ ОБРАЗОВАТЕЛЬНАЯ ДЕЯТЕЛЬНОСТЬ ПЕДАГОГА -БИБЛИОТЕКАРЯ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365105"/>
            <a:ext cx="8280920" cy="1440160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Составитель: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Галеева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Л.Д., методист по ресурсному обеспечению образовательного  процесса ИМО Управления образования г. Казани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50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276873"/>
            <a:ext cx="7596832" cy="3384376"/>
          </a:xfrm>
        </p:spPr>
        <p:txBody>
          <a:bodyPr>
            <a:normAutofit/>
          </a:bodyPr>
          <a:lstStyle/>
          <a:p>
            <a:pPr marL="15240" marR="12065" indent="0">
              <a:spcAft>
                <a:spcPts val="0"/>
              </a:spcAft>
              <a:buNone/>
            </a:pP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Рабочие программы курсов внеурочной дея­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тельности должны содержать:</a:t>
            </a:r>
          </a:p>
          <a:p>
            <a:pPr marL="0" marR="12065" lvl="0" indent="0">
              <a:spcAft>
                <a:spcPts val="0"/>
              </a:spcAft>
              <a:buNone/>
              <a:tabLst>
                <a:tab pos="344170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результаты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освоения курса внеурочной </a:t>
            </a: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дея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тельности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</a:p>
          <a:p>
            <a:pPr marL="0" marR="12065" lvl="0" indent="0">
              <a:spcAft>
                <a:spcPts val="0"/>
              </a:spcAft>
              <a:buNone/>
              <a:tabLst>
                <a:tab pos="34417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содержание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курса внеурочной деятельности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с указанием форм организации и видов деятель­ности;</a:t>
            </a:r>
          </a:p>
          <a:p>
            <a:pPr marL="0" lvl="0" indent="0">
              <a:spcAft>
                <a:spcPts val="0"/>
              </a:spcAft>
              <a:buNone/>
              <a:tabLst>
                <a:tab pos="34417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тематическое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планирование.</a:t>
            </a:r>
            <a:endParaRPr lang="ru-RU" b="1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8890"/>
            <a:r>
              <a:rPr lang="ru-RU" sz="2800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Структура и содержание </a:t>
            </a:r>
            <a:r>
              <a:rPr lang="ru-RU" sz="28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программы внеурочной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деятельности</a:t>
            </a:r>
            <a:b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9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988840"/>
            <a:ext cx="7596833" cy="4392488"/>
          </a:xfrm>
        </p:spPr>
        <p:txBody>
          <a:bodyPr>
            <a:normAutofit/>
          </a:bodyPr>
          <a:lstStyle/>
          <a:p>
            <a:pPr marL="3175" marR="24130" indent="0">
              <a:spcAft>
                <a:spcPts val="0"/>
              </a:spcAft>
              <a:buNone/>
            </a:pPr>
            <a:r>
              <a:rPr lang="ru-RU" b="1" i="1" u="sng" dirty="0">
                <a:solidFill>
                  <a:schemeClr val="tx1"/>
                </a:solidFill>
                <a:latin typeface="Times New Roman"/>
                <a:ea typeface="Times New Roman"/>
              </a:rPr>
              <a:t>Первый уровень результатов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приобретение учащимися социальных знаний (об обществен­</a:t>
            </a:r>
            <a:r>
              <a:rPr lang="ru-RU" spc="-15" dirty="0">
                <a:solidFill>
                  <a:schemeClr val="tx1"/>
                </a:solidFill>
                <a:latin typeface="Times New Roman"/>
                <a:ea typeface="Times New Roman"/>
              </a:rPr>
              <a:t>ных нормах, социально одобряемых и неодобряе</a:t>
            </a:r>
            <a:r>
              <a:rPr lang="ru-RU" spc="-5" dirty="0">
                <a:solidFill>
                  <a:schemeClr val="tx1"/>
                </a:solidFill>
                <a:latin typeface="Times New Roman"/>
                <a:ea typeface="Times New Roman"/>
              </a:rPr>
              <a:t>мых формах поведения в обществе и т. п.).</a:t>
            </a: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175" marR="24130" indent="0">
              <a:spcAft>
                <a:spcPts val="0"/>
              </a:spcAft>
              <a:buNone/>
            </a:pPr>
            <a:r>
              <a:rPr lang="ru-RU" b="1" i="1" u="sng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Второй </a:t>
            </a:r>
            <a:r>
              <a:rPr lang="ru-RU" b="1" i="1" u="sng" spc="-5" dirty="0">
                <a:solidFill>
                  <a:schemeClr val="tx1"/>
                </a:solidFill>
                <a:latin typeface="Times New Roman"/>
                <a:ea typeface="Times New Roman"/>
              </a:rPr>
              <a:t>уровень результатов </a:t>
            </a:r>
            <a:r>
              <a:rPr lang="ru-RU" i="1" spc="-5" dirty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spc="-5" dirty="0">
                <a:solidFill>
                  <a:schemeClr val="tx1"/>
                </a:solidFill>
                <a:latin typeface="Times New Roman"/>
                <a:ea typeface="Times New Roman"/>
              </a:rPr>
              <a:t>получение </a:t>
            </a:r>
            <a:r>
              <a:rPr lang="ru-RU" spc="-10" dirty="0">
                <a:solidFill>
                  <a:schemeClr val="tx1"/>
                </a:solidFill>
                <a:latin typeface="Times New Roman"/>
                <a:ea typeface="Times New Roman"/>
              </a:rPr>
              <a:t>школьником опыта переживания и позитивного </a:t>
            </a:r>
            <a:r>
              <a:rPr lang="ru-RU" spc="-15" dirty="0">
                <a:solidFill>
                  <a:schemeClr val="tx1"/>
                </a:solidFill>
                <a:latin typeface="Times New Roman"/>
                <a:ea typeface="Times New Roman"/>
              </a:rPr>
              <a:t>отношения к базовым ценностям общества (чело­век, семья, Отечество, природа, мир, знания, труд,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культура).</a:t>
            </a: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i="1" u="sng" dirty="0">
                <a:solidFill>
                  <a:schemeClr val="tx1"/>
                </a:solidFill>
                <a:latin typeface="Times New Roman"/>
                <a:ea typeface="Times New Roman"/>
              </a:rPr>
              <a:t>Третий уровень результатов 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получение школьником опыта самостоятельного обще­</a:t>
            </a:r>
            <a:r>
              <a:rPr lang="ru-RU" spc="-5" dirty="0">
                <a:solidFill>
                  <a:schemeClr val="tx1"/>
                </a:solidFill>
                <a:latin typeface="Times New Roman"/>
                <a:ea typeface="Times New Roman"/>
              </a:rPr>
              <a:t>ственного действия.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Воспитательные результаты внеурочной дея­тельности школьников </a:t>
            </a:r>
            <a:r>
              <a:rPr lang="ru-RU" sz="3200" b="1" i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  <a:endParaRPr lang="ru-RU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7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16832"/>
            <a:ext cx="7992887" cy="4464496"/>
          </a:xfrm>
        </p:spPr>
        <p:txBody>
          <a:bodyPr>
            <a:normAutofit fontScale="92500" lnSpcReduction="10000"/>
          </a:bodyPr>
          <a:lstStyle/>
          <a:p>
            <a:pPr marL="21590" marR="8890" indent="0">
              <a:spcAft>
                <a:spcPts val="0"/>
              </a:spcAft>
              <a:buNone/>
              <a:tabLst>
                <a:tab pos="350520" algn="l"/>
              </a:tabLst>
            </a:pPr>
            <a:r>
              <a:rPr lang="ru-RU" b="1" spc="-55" dirty="0">
                <a:solidFill>
                  <a:schemeClr val="tx1"/>
                </a:solidFill>
                <a:latin typeface="Times New Roman"/>
                <a:ea typeface="Times New Roman"/>
              </a:rPr>
              <a:t>а)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	</a:t>
            </a:r>
            <a:r>
              <a:rPr lang="ru-RU" b="1" spc="-25" dirty="0">
                <a:solidFill>
                  <a:schemeClr val="tx1"/>
                </a:solidFill>
                <a:latin typeface="Times New Roman"/>
                <a:ea typeface="Times New Roman"/>
              </a:rPr>
              <a:t>письменная работа </a:t>
            </a:r>
            <a:r>
              <a:rPr lang="ru-RU" spc="-25" dirty="0">
                <a:solidFill>
                  <a:schemeClr val="tx1"/>
                </a:solidFill>
                <a:latin typeface="Times New Roman"/>
                <a:ea typeface="Times New Roman"/>
              </a:rPr>
              <a:t>(эссе, реферат, аналитиче­</a:t>
            </a:r>
            <a:r>
              <a:rPr lang="ru-RU" spc="-35" dirty="0">
                <a:solidFill>
                  <a:schemeClr val="tx1"/>
                </a:solidFill>
                <a:latin typeface="Times New Roman"/>
                <a:ea typeface="Times New Roman"/>
              </a:rPr>
              <a:t>ские материалы, обзорные материалы, отчёты о про­</a:t>
            </a:r>
            <a:r>
              <a:rPr lang="ru-RU" spc="-25" dirty="0">
                <a:solidFill>
                  <a:schemeClr val="tx1"/>
                </a:solidFill>
                <a:latin typeface="Times New Roman"/>
                <a:ea typeface="Times New Roman"/>
              </a:rPr>
              <a:t>ведённых исследованиях, стендовый доклад и др.);</a:t>
            </a: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21590" marR="15240" indent="0">
              <a:spcAft>
                <a:spcPts val="0"/>
              </a:spcAft>
              <a:buNone/>
              <a:tabLst>
                <a:tab pos="350520" algn="l"/>
              </a:tabLst>
            </a:pPr>
            <a:r>
              <a:rPr lang="ru-RU" b="1" spc="-30" dirty="0">
                <a:solidFill>
                  <a:schemeClr val="tx1"/>
                </a:solidFill>
                <a:latin typeface="Times New Roman"/>
                <a:ea typeface="Times New Roman"/>
              </a:rPr>
              <a:t>б)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	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художественная творческая работа </a:t>
            </a:r>
            <a:r>
              <a:rPr lang="ru-RU" spc="-10" dirty="0">
                <a:solidFill>
                  <a:schemeClr val="tx1"/>
                </a:solidFill>
                <a:latin typeface="Times New Roman"/>
                <a:ea typeface="Times New Roman"/>
              </a:rPr>
              <a:t>(в обла­сти литературы, музыки, изобразительного искус­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ства, экранных искусств), представленная в виде </a:t>
            </a:r>
            <a:r>
              <a:rPr lang="ru-RU" spc="-5" dirty="0">
                <a:solidFill>
                  <a:schemeClr val="tx1"/>
                </a:solidFill>
                <a:latin typeface="Times New Roman"/>
                <a:ea typeface="Times New Roman"/>
              </a:rPr>
              <a:t>прозаического или стихотворного произведения,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инсценировки, художественной декламации, ис­</a:t>
            </a:r>
            <a:r>
              <a:rPr lang="ru-RU" spc="-5" dirty="0">
                <a:solidFill>
                  <a:schemeClr val="tx1"/>
                </a:solidFill>
                <a:latin typeface="Times New Roman"/>
                <a:ea typeface="Times New Roman"/>
              </a:rPr>
              <a:t>полнения музыкального произведения, компью­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терной анимации и др.;</a:t>
            </a: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21590" marR="21590" indent="0">
              <a:spcAft>
                <a:spcPts val="0"/>
              </a:spcAft>
              <a:buNone/>
              <a:tabLst>
                <a:tab pos="350520" algn="l"/>
              </a:tabLst>
            </a:pPr>
            <a:r>
              <a:rPr lang="ru-RU" spc="-45" dirty="0">
                <a:solidFill>
                  <a:schemeClr val="tx1"/>
                </a:solidFill>
                <a:latin typeface="Times New Roman"/>
                <a:ea typeface="Times New Roman"/>
              </a:rPr>
              <a:t>в)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	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материальный объект, макет, иное конструк­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торское изделие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21590" marR="21590" indent="0">
              <a:spcAft>
                <a:spcPts val="0"/>
              </a:spcAft>
              <a:buNone/>
              <a:tabLst>
                <a:tab pos="350520" algn="l"/>
              </a:tabLst>
            </a:pPr>
            <a:r>
              <a:rPr lang="ru-RU" spc="-30" dirty="0">
                <a:solidFill>
                  <a:schemeClr val="tx1"/>
                </a:solidFill>
                <a:latin typeface="Times New Roman"/>
                <a:ea typeface="Times New Roman"/>
              </a:rPr>
              <a:t>г)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	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отчётные материалы по социальному про­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екту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, которые могут включать как тексты, так и мультимедийные продукты.</a:t>
            </a: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1146456"/>
          </a:xfrm>
        </p:spPr>
        <p:txBody>
          <a:bodyPr>
            <a:normAutofit/>
          </a:bodyPr>
          <a:lstStyle/>
          <a:p>
            <a:r>
              <a:rPr lang="ru-RU" sz="3200" b="1" i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Результат </a:t>
            </a:r>
            <a:r>
              <a:rPr lang="ru-RU" sz="32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(</a:t>
            </a:r>
            <a:r>
              <a:rPr lang="ru-RU" sz="3200" b="1" i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продукт) </a:t>
            </a:r>
            <a:r>
              <a:rPr lang="ru-RU" sz="32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проектной </a:t>
            </a:r>
            <a:r>
              <a:rPr lang="ru-RU" sz="3200" b="1" i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деятель­</a:t>
            </a:r>
            <a:r>
              <a:rPr lang="ru-RU" sz="32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ности: </a:t>
            </a:r>
            <a:endParaRPr lang="ru-RU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2132855"/>
            <a:ext cx="7668840" cy="3528393"/>
          </a:xfrm>
        </p:spPr>
        <p:txBody>
          <a:bodyPr/>
          <a:lstStyle/>
          <a:p>
            <a:pPr marL="0" lvl="0" indent="0">
              <a:spcAft>
                <a:spcPts val="0"/>
              </a:spcAft>
              <a:buNone/>
              <a:tabLst>
                <a:tab pos="28638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учёт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возрастных особенностей;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286385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сочетание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индивидуальных и коллективных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форм работы;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связь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теории с практикой;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28638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доступность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и наглядность;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286385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включение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учащихся в активную деятель­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ность.</a:t>
            </a:r>
            <a:endParaRPr lang="ru-RU" sz="1400" b="1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Основные </a:t>
            </a:r>
            <a:r>
              <a:rPr lang="ru-RU" sz="32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принципы </a:t>
            </a:r>
            <a:r>
              <a:rPr lang="ru-RU" sz="3200" b="1" i="1" dirty="0">
                <a:solidFill>
                  <a:schemeClr val="tx1"/>
                </a:solidFill>
                <a:latin typeface="Times New Roman"/>
                <a:ea typeface="Times New Roman"/>
              </a:rPr>
              <a:t>организации внеурочной деятельности:</a:t>
            </a:r>
            <a:endParaRPr lang="ru-RU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4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Ф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ормы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организации внеурочных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заня­</a:t>
            </a:r>
            <a:r>
              <a:rPr lang="ru-RU" sz="2800" b="1" i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тий,  способствующие </a:t>
            </a:r>
            <a:r>
              <a:rPr lang="ru-RU" sz="2800" b="1" i="1" spc="-10" dirty="0">
                <a:solidFill>
                  <a:schemeClr val="tx1"/>
                </a:solidFill>
                <a:latin typeface="Times New Roman"/>
                <a:ea typeface="Times New Roman"/>
              </a:rPr>
              <a:t>формированию воспитательных </a:t>
            </a:r>
            <a:r>
              <a:rPr lang="ru-RU" sz="2800" b="1" i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результатов 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80" y="2152700"/>
            <a:ext cx="8223567" cy="4588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505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780927"/>
            <a:ext cx="7876397" cy="33452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Основные подходы и требования к организации внеурочных занятий</a:t>
            </a:r>
            <a:r>
              <a:rPr lang="ru-RU" sz="3200" b="1" i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ru-RU" sz="3200" b="1" i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endParaRPr lang="ru-RU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Типы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занятий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занятие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изучения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нового;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занятие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закрепления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знаний;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занятие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комплексного применения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знаний;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за­нятие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обобщения и систематизации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знаний;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за­нятие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контроля, оценки и коррекции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знаний.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512168"/>
          </a:xfrm>
        </p:spPr>
        <p:txBody>
          <a:bodyPr>
            <a:noAutofit/>
          </a:bodyPr>
          <a:lstStyle/>
          <a:p>
            <a:pPr marL="118745" indent="-73025">
              <a:spcAft>
                <a:spcPts val="0"/>
              </a:spcAft>
            </a:pPr>
            <a:r>
              <a:rPr lang="ru-RU" sz="24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/>
                <a:ea typeface="Times New Roman"/>
              </a:rPr>
              <a:t>ОРГАНИЗАЦИЯ ВНЕУРОЧНЫХ ОБРАЗОВАТЕЛЬНЫХ ЗАНЯТИЙ</a:t>
            </a:r>
            <a:br>
              <a:rPr lang="ru-RU" sz="2400" b="1" i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ru-RU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96752"/>
            <a:ext cx="8136904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i="1" u="sng" spc="-5" dirty="0">
                <a:solidFill>
                  <a:schemeClr val="tx1"/>
                </a:solidFill>
                <a:latin typeface="Times New Roman"/>
                <a:ea typeface="Times New Roman"/>
              </a:rPr>
              <a:t>Занятие изучения нового материала.</a:t>
            </a:r>
            <a:r>
              <a:rPr lang="ru-RU" sz="18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8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К этому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типу относятся занятия в форме лекции, экскур­</a:t>
            </a:r>
            <a:r>
              <a:rPr lang="ru-RU" sz="1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сии, исследовательской работы, практикума</a:t>
            </a:r>
            <a:r>
              <a:rPr lang="ru-RU" sz="1800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sz="1800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Цель </a:t>
            </a: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- изучение и первичное закрепление новых знаний</a:t>
            </a: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8890" marR="12065" indent="0">
              <a:spcAft>
                <a:spcPts val="0"/>
              </a:spcAft>
              <a:buNone/>
            </a:pPr>
            <a:r>
              <a:rPr lang="ru-RU" sz="1800" b="1" i="1" u="sng" spc="-5" dirty="0">
                <a:solidFill>
                  <a:schemeClr val="tx1"/>
                </a:solidFill>
                <a:latin typeface="Times New Roman"/>
                <a:ea typeface="Times New Roman"/>
              </a:rPr>
              <a:t>Занятие закрепления знаний.</a:t>
            </a:r>
            <a:r>
              <a:rPr lang="ru-RU" sz="18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8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Может прово­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диться в форме практикума, экскурсии, лабора­торной работы, собеседования, консультации</a:t>
            </a: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8890" marR="12065" indent="0">
              <a:spcAft>
                <a:spcPts val="0"/>
              </a:spcAft>
              <a:buNone/>
            </a:pPr>
            <a:r>
              <a:rPr lang="ru-RU" sz="1800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Цель  </a:t>
            </a:r>
            <a:r>
              <a:rPr lang="ru-RU" sz="1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- выработка умений по применению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знаний</a:t>
            </a: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800" b="1" i="1" u="sng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Занятие </a:t>
            </a:r>
            <a:r>
              <a:rPr lang="ru-RU" sz="1800" b="1" i="1" u="sng" spc="-5" dirty="0">
                <a:solidFill>
                  <a:schemeClr val="tx1"/>
                </a:solidFill>
                <a:latin typeface="Times New Roman"/>
                <a:ea typeface="Times New Roman"/>
              </a:rPr>
              <a:t>комплексного применения </a:t>
            </a:r>
            <a:r>
              <a:rPr lang="ru-RU" sz="1800" b="1" i="1" u="sng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знаний. </a:t>
            </a:r>
            <a:r>
              <a:rPr lang="ru-RU" sz="1800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Возможные </a:t>
            </a:r>
            <a:r>
              <a:rPr lang="ru-RU" sz="1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формы - практикум, лабораторная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работа, семинар и т. п</a:t>
            </a: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Цель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- выработка умений </a:t>
            </a:r>
            <a:r>
              <a:rPr lang="ru-RU" sz="1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самостоятельно применять знания в комплексе, в новых условиях</a:t>
            </a:r>
            <a:r>
              <a:rPr lang="ru-RU" sz="1800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800" b="1" i="1" u="sng" spc="-5" dirty="0">
                <a:solidFill>
                  <a:schemeClr val="tx1"/>
                </a:solidFill>
                <a:latin typeface="Times New Roman"/>
                <a:ea typeface="Times New Roman"/>
              </a:rPr>
              <a:t>Занятие обобщения и систематизации </a:t>
            </a:r>
            <a:r>
              <a:rPr lang="ru-RU" sz="1800" b="1" i="1" u="sng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знаний. </a:t>
            </a:r>
            <a:r>
              <a:rPr lang="ru-RU" sz="1800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Проводится </a:t>
            </a:r>
            <a:r>
              <a:rPr lang="ru-RU" sz="18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в форме семинара, конференции, круглого стола и т. д</a:t>
            </a:r>
            <a:r>
              <a:rPr lang="ru-RU" sz="1800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800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Цель </a:t>
            </a:r>
            <a:r>
              <a:rPr lang="ru-RU" sz="18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- обобщение единич­ных знаний в систему. </a:t>
            </a:r>
            <a:endParaRPr lang="ru-RU" sz="1800" b="1" spc="-5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1800" b="1" i="1" u="sng" spc="-10" dirty="0">
                <a:solidFill>
                  <a:schemeClr val="tx1"/>
                </a:solidFill>
                <a:latin typeface="Times New Roman"/>
                <a:ea typeface="Times New Roman"/>
              </a:rPr>
              <a:t>Занятие контроля, оценки и коррекции знаний</a:t>
            </a:r>
            <a:r>
              <a:rPr lang="ru-RU" sz="1800" b="1" u="sng" spc="-1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sz="1800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Реализуется в форме контрольной работы, зачета,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коллоквиума, смотра знаний и т. д. </a:t>
            </a:r>
            <a:endParaRPr lang="ru-RU" sz="18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Цель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- опре­деление уровня овладения знаниями, умениями, навыками. </a:t>
            </a:r>
            <a:endParaRPr lang="ru-RU" sz="1800" b="1" spc="-15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2000" spc="-15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107444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Типы внеурочных занятий:</a:t>
            </a:r>
            <a:endParaRPr lang="ru-RU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1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786416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С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пецифика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современных внеурочных библиотечных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занятий 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88542"/>
            <a:ext cx="7776863" cy="565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06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544616"/>
          </a:xfrm>
        </p:spPr>
        <p:txBody>
          <a:bodyPr>
            <a:noAutofit/>
          </a:bodyPr>
          <a:lstStyle/>
          <a:p>
            <a:pPr marL="0" marR="8890" lvl="0" indent="0">
              <a:spcAft>
                <a:spcPts val="0"/>
              </a:spcAft>
              <a:buNone/>
              <a:tabLst>
                <a:tab pos="540385" algn="l"/>
              </a:tabLst>
            </a:pP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1. Мероприятие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не самоцель, а средство вос­питания, т. е. должно создавать цельность настроения у педагога, вызывать пере­живания, направленные на формирование определенных установок.</a:t>
            </a:r>
          </a:p>
          <a:p>
            <a:pPr marL="0" marR="15240" lvl="0" indent="0">
              <a:spcAft>
                <a:spcPts val="0"/>
              </a:spcAft>
              <a:buNone/>
              <a:tabLst>
                <a:tab pos="540385" algn="l"/>
              </a:tabLst>
            </a:pP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2. Следует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стремиться к вовлечению в дей­ствие широкого круга учащихся, чтобы каждый мог быть активен, проявить свои знания, способности и дарования. Идеальный вариант, когда все приглашенные мо­гут принять участие.</a:t>
            </a:r>
          </a:p>
          <a:p>
            <a:pPr marL="0" lvl="0" indent="0">
              <a:spcAft>
                <a:spcPts val="0"/>
              </a:spcAft>
              <a:buNone/>
              <a:tabLst>
                <a:tab pos="173990" algn="l"/>
                <a:tab pos="540385" algn="l"/>
              </a:tabLst>
            </a:pP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3. Мероприятие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не должно быть перегруже­но и затянуто.</a:t>
            </a:r>
          </a:p>
          <a:p>
            <a:pPr marL="0" lvl="0" indent="0">
              <a:spcAft>
                <a:spcPts val="0"/>
              </a:spcAft>
              <a:buNone/>
              <a:tabLst>
                <a:tab pos="173990" algn="l"/>
                <a:tab pos="540385" algn="l"/>
              </a:tabLst>
            </a:pP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4. При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проведении мероприятий нельзя ори­ентироваться на уже достигнутый уровень развития учащегося. Необходимо преду­сматривать и перспективу развития. Вме­сте с тем нельзя ориентироваться и на </a:t>
            </a:r>
            <a:r>
              <a:rPr lang="ru-RU" sz="1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завышенный </a:t>
            </a:r>
            <a:r>
              <a:rPr lang="ru-RU" sz="1800" b="1" dirty="0">
                <a:solidFill>
                  <a:schemeClr val="tx1"/>
                </a:solidFill>
                <a:latin typeface="Times New Roman"/>
                <a:ea typeface="Times New Roman"/>
              </a:rPr>
              <a:t>уровень развития. Мы знаем, что когда что-то слишком просто - это неинтересно, когда очень сложно - тоже неинтересно. Излишняя простота и из­лишняя сложность ведут к отсутствию внимания и интереса, а значит, проведен­ная работа будет бесцельной.</a:t>
            </a:r>
          </a:p>
          <a:p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714408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«Золотые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прави­ла» внеурочных мероприятий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980728"/>
            <a:ext cx="8280920" cy="5616624"/>
          </a:xfrm>
        </p:spPr>
        <p:txBody>
          <a:bodyPr>
            <a:normAutofit/>
          </a:bodyPr>
          <a:lstStyle/>
          <a:p>
            <a:pPr marL="0" marR="15240" lvl="0" indent="0">
              <a:buClr>
                <a:srgbClr val="31B6FD"/>
              </a:buClr>
              <a:buNone/>
              <a:tabLst>
                <a:tab pos="173990" algn="l"/>
                <a:tab pos="540385" algn="l"/>
              </a:tabLst>
            </a:pP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5. Мероприятие должно быть захватываю­щим, а это зависит от форм подачи мате­риала и активности участников. Чем кра­сочнее и ярче подаваемый материал, тем сильнее будет его влияние. Не последнюю роль играет и принцип наглядности. Еще К.Д. Ушинский рекомендовал применять наглядное обучение, «которое строится не на отвлеченных представлениях и словах, а на конкретных образах, непосредствен­но воспринятых ребенком», поэтому очень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важно использовать не только живой язык,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эмоциональный рассказ, метафоры, эпите­ты, но и иллюстративный материал, музы­ку, видеоматериалы.</a:t>
            </a:r>
          </a:p>
          <a:p>
            <a:pPr marL="0" marR="18415" lvl="0" indent="0">
              <a:buClr>
                <a:srgbClr val="31B6FD"/>
              </a:buClr>
              <a:buNone/>
              <a:tabLst>
                <a:tab pos="389890" algn="l"/>
                <a:tab pos="540385" algn="l"/>
              </a:tabLst>
            </a:pP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6. Мероприятие не должно быть «меропри­ятием». Активное применение игровых и занимательных форм внеурочной работы должно отличать их от школьного урока. В свою очередь, новые формы способ­ствуют развитию творческой активности, интеллектуальных способностей школь­ников.</a:t>
            </a:r>
          </a:p>
          <a:p>
            <a:pPr marL="0" marR="30480" lvl="0" indent="0">
              <a:buClr>
                <a:srgbClr val="31B6FD"/>
              </a:buClr>
              <a:buNone/>
              <a:tabLst>
                <a:tab pos="389890" algn="l"/>
                <a:tab pos="540385" algn="l"/>
              </a:tabLst>
            </a:pP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7. Наконец, особенностью внеурочных би­блиотечных мероприятий является их тес­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ная связь с задачами приобщения к чтению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и поощрения чтения. Поэтому каждое ме­роприятие, какие бы темы оно ни затраги­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вало и в какой бы форме оно не проходило,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подразумевает, в первую очередь, «рекла­му» книги и чтения.</a:t>
            </a:r>
          </a:p>
          <a:p>
            <a:endParaRPr lang="ru-RU" sz="1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8328"/>
            <a:ext cx="8075240" cy="642400"/>
          </a:xfrm>
        </p:spPr>
        <p:txBody>
          <a:bodyPr/>
          <a:lstStyle/>
          <a:p>
            <a:r>
              <a:rPr lang="ru-RU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«Золотые прави­ла» внеурочных мероприятий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744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636912"/>
            <a:ext cx="7524825" cy="3672407"/>
          </a:xfrm>
        </p:spPr>
        <p:txBody>
          <a:bodyPr/>
          <a:lstStyle/>
          <a:p>
            <a:pPr marL="18415" marR="12065" indent="0">
              <a:spcAft>
                <a:spcPts val="0"/>
              </a:spcAft>
              <a:buNone/>
            </a:pPr>
            <a:r>
              <a:rPr lang="ru-RU" sz="3200" b="1" u="sng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Внеурочная  деятельность </a:t>
            </a:r>
            <a:r>
              <a:rPr lang="ru-RU" sz="3200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это образовательная </a:t>
            </a:r>
            <a:r>
              <a:rPr lang="ru-RU" sz="3200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деятельность, </a:t>
            </a:r>
            <a:r>
              <a:rPr lang="ru-RU" sz="3200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осуществляе­</a:t>
            </a:r>
            <a:r>
              <a:rPr lang="ru-RU" sz="3200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мая </a:t>
            </a:r>
            <a:r>
              <a:rPr lang="ru-RU" sz="32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в формах, отличных от классно-урочной, и 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направленная 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Times New Roman"/>
              </a:rPr>
              <a:t>на достижение планируемых ре­</a:t>
            </a:r>
            <a:r>
              <a:rPr lang="ru-RU" sz="32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зультатов освоения основной образовательной 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Times New Roman"/>
              </a:rPr>
              <a:t>программы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sz="1400" b="1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03232" cy="1656184"/>
          </a:xfrm>
        </p:spPr>
        <p:txBody>
          <a:bodyPr>
            <a:normAutofit/>
          </a:bodyPr>
          <a:lstStyle/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Федеральные государствен­</a:t>
            </a:r>
            <a:r>
              <a:rPr lang="ru-RU" sz="2800" b="1" i="1" spc="-10" dirty="0">
                <a:solidFill>
                  <a:schemeClr val="tx1"/>
                </a:solidFill>
                <a:latin typeface="Times New Roman"/>
                <a:ea typeface="Times New Roman"/>
              </a:rPr>
              <a:t>ные образовательные стандарты (ФГОС) общего образования </a:t>
            </a:r>
            <a:r>
              <a:rPr lang="ru-RU" sz="2800" b="1" i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трактуют: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48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772816"/>
            <a:ext cx="766884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06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492897"/>
            <a:ext cx="7812857" cy="3633266"/>
          </a:xfrm>
        </p:spPr>
        <p:txBody>
          <a:bodyPr>
            <a:normAutofit/>
          </a:bodyPr>
          <a:lstStyle/>
          <a:p>
            <a:pPr marL="0" marR="21590" lvl="0" indent="0">
              <a:spcAft>
                <a:spcPts val="0"/>
              </a:spcAft>
              <a:buNone/>
              <a:tabLst>
                <a:tab pos="316865" algn="l"/>
              </a:tabLst>
            </a:pPr>
            <a:r>
              <a:rPr lang="ru-RU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spc="-5" dirty="0" smtClean="0">
                <a:latin typeface="Times New Roman"/>
                <a:ea typeface="Times New Roman"/>
              </a:rPr>
              <a:t> </a:t>
            </a:r>
            <a:r>
              <a:rPr lang="ru-RU" sz="3000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низким </a:t>
            </a:r>
            <a:r>
              <a:rPr lang="ru-RU" sz="30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уровнем читательской грамотности </a:t>
            </a:r>
            <a:r>
              <a:rPr lang="ru-RU" sz="3000" b="1" dirty="0">
                <a:solidFill>
                  <a:schemeClr val="tx1"/>
                </a:solidFill>
                <a:latin typeface="Times New Roman"/>
                <a:ea typeface="Times New Roman"/>
              </a:rPr>
              <a:t>учащихся основной школы;</a:t>
            </a:r>
          </a:p>
          <a:p>
            <a:pPr marL="0" marR="21590" lvl="0" indent="0">
              <a:spcAft>
                <a:spcPts val="0"/>
              </a:spcAft>
              <a:buNone/>
              <a:tabLst>
                <a:tab pos="316865" algn="l"/>
              </a:tabLst>
            </a:pPr>
            <a:r>
              <a:rPr lang="ru-RU" sz="30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наличием </a:t>
            </a:r>
            <a:r>
              <a:rPr lang="ru-RU" sz="3000" b="1" dirty="0">
                <a:solidFill>
                  <a:schemeClr val="tx1"/>
                </a:solidFill>
                <a:latin typeface="Times New Roman"/>
                <a:ea typeface="Times New Roman"/>
              </a:rPr>
              <a:t>в основной образовательной про­</a:t>
            </a:r>
            <a:r>
              <a:rPr lang="ru-RU" sz="3000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грамме каждой школы </a:t>
            </a:r>
            <a:r>
              <a:rPr lang="ru-RU" sz="3000" b="1" spc="-20" dirty="0" err="1">
                <a:solidFill>
                  <a:schemeClr val="tx1"/>
                </a:solidFill>
                <a:latin typeface="Times New Roman"/>
                <a:ea typeface="Times New Roman"/>
              </a:rPr>
              <a:t>метапредметных</a:t>
            </a:r>
            <a:r>
              <a:rPr lang="ru-RU" sz="3000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 результа­</a:t>
            </a:r>
            <a:r>
              <a:rPr lang="ru-RU" sz="3000" b="1" dirty="0">
                <a:solidFill>
                  <a:schemeClr val="tx1"/>
                </a:solidFill>
                <a:latin typeface="Times New Roman"/>
                <a:ea typeface="Times New Roman"/>
              </a:rPr>
              <a:t>тов деятельности, реализуемых, в том числе, че­</a:t>
            </a:r>
            <a:r>
              <a:rPr lang="ru-RU" sz="30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рез организацию смыслового чтения школьников.</a:t>
            </a:r>
            <a:endParaRPr lang="ru-RU" sz="30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64896" cy="2160240"/>
          </a:xfrm>
        </p:spPr>
        <p:txBody>
          <a:bodyPr>
            <a:noAutofit/>
          </a:bodyPr>
          <a:lstStyle/>
          <a:p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Особая актуальность разработки и реализации </a:t>
            </a:r>
            <a:r>
              <a:rPr lang="ru-RU" sz="28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библиотечной программы внеурочной деятель­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ности на уровне основного общего образования </a:t>
            </a:r>
            <a:r>
              <a:rPr lang="ru-RU" sz="28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обусловлена 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4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5184576"/>
          </a:xfrm>
        </p:spPr>
        <p:txBody>
          <a:bodyPr>
            <a:noAutofit/>
          </a:bodyPr>
          <a:lstStyle/>
          <a:p>
            <a:pPr marL="0" lvl="0" indent="0">
              <a:buClr>
                <a:srgbClr val="31B6FD"/>
              </a:buClr>
              <a:buNone/>
            </a:pPr>
            <a:r>
              <a:rPr lang="ru-RU" sz="2000" b="1" i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Основные </a:t>
            </a:r>
            <a:r>
              <a:rPr lang="ru-RU" sz="2000" b="1" i="1" u="sng" dirty="0">
                <a:solidFill>
                  <a:prstClr val="black"/>
                </a:solidFill>
                <a:latin typeface="Times New Roman"/>
                <a:ea typeface="Times New Roman"/>
              </a:rPr>
              <a:t>подходы и требования к организации внеурочной деятельности:</a:t>
            </a:r>
          </a:p>
          <a:p>
            <a:pPr marL="24130" marR="12065" lvl="0" indent="0">
              <a:buClr>
                <a:srgbClr val="31B6FD"/>
              </a:buClr>
              <a:buNone/>
            </a:pPr>
            <a:r>
              <a:rPr lang="ru-RU" sz="1800" b="1" dirty="0" smtClean="0">
                <a:solidFill>
                  <a:prstClr val="black"/>
                </a:solidFill>
              </a:rPr>
              <a:t>- </a:t>
            </a:r>
            <a:r>
              <a:rPr lang="ru-RU" sz="1800" b="1" dirty="0" smtClean="0">
                <a:solidFill>
                  <a:prstClr val="black"/>
                </a:solidFill>
                <a:latin typeface="Times New Roman"/>
              </a:rPr>
              <a:t>в</a:t>
            </a:r>
            <a:r>
              <a:rPr lang="ru-RU" sz="1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неурочные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образовательные мероприятия могут проводиться в различных формах, отлич­ных от урочной системы обучения;</a:t>
            </a:r>
          </a:p>
          <a:p>
            <a:pPr marL="24130" marR="12065" lvl="0" indent="0">
              <a:buClr>
                <a:srgbClr val="31B6FD"/>
              </a:buClr>
              <a:buNone/>
            </a:pPr>
            <a:r>
              <a:rPr lang="ru-RU" sz="1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- </a:t>
            </a:r>
            <a:r>
              <a:rPr lang="ru-RU" sz="1800" b="1" spc="-5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направлена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на дости­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жение результатов освоения основной образова­тельной программы, т.е. на достижение </a:t>
            </a:r>
            <a:r>
              <a:rPr lang="ru-RU" sz="1800" b="1" spc="-5" dirty="0" err="1">
                <a:solidFill>
                  <a:prstClr val="black"/>
                </a:solidFill>
                <a:latin typeface="Times New Roman"/>
                <a:ea typeface="Times New Roman"/>
              </a:rPr>
              <a:t>метапредметных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 и личностных результатов;</a:t>
            </a:r>
          </a:p>
          <a:p>
            <a:pPr marL="3175" marR="12065" lvl="0" indent="0">
              <a:buClr>
                <a:srgbClr val="31B6FD"/>
              </a:buClr>
              <a:buNone/>
            </a:pPr>
            <a:r>
              <a:rPr lang="ru-RU" sz="1800" b="1" spc="-5" dirty="0" smtClean="0">
                <a:solidFill>
                  <a:prstClr val="black"/>
                </a:solidFill>
                <a:latin typeface="Times New Roman"/>
                <a:ea typeface="Times New Roman"/>
              </a:rPr>
              <a:t>- часы, отведенные на внеурочную деятельность, не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включается в </a:t>
            </a:r>
            <a:r>
              <a:rPr lang="ru-RU" sz="1800" b="1" spc="-10" dirty="0">
                <a:solidFill>
                  <a:prstClr val="black"/>
                </a:solidFill>
                <a:latin typeface="Times New Roman"/>
                <a:ea typeface="Times New Roman"/>
              </a:rPr>
              <a:t>учебный план, а ее количество не определяется в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часах аудиторной нагрузки;</a:t>
            </a:r>
          </a:p>
          <a:p>
            <a:pPr marL="3175" marR="12065" lvl="0" indent="0">
              <a:buClr>
                <a:srgbClr val="31B6FD"/>
              </a:buClr>
              <a:buNone/>
            </a:pPr>
            <a:r>
              <a:rPr lang="ru-RU" sz="1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- </a:t>
            </a:r>
            <a:r>
              <a:rPr lang="ru-RU" sz="1800" b="1" spc="-5" dirty="0" smtClean="0">
                <a:solidFill>
                  <a:prstClr val="black"/>
                </a:solidFill>
                <a:latin typeface="Times New Roman"/>
                <a:ea typeface="Times New Roman"/>
              </a:rPr>
              <a:t>продолжительность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занятий внеурочной дея­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тельности и их количество в неделю определя­</a:t>
            </a:r>
            <a:r>
              <a:rPr lang="ru-RU" sz="1800" b="1" spc="-10" dirty="0">
                <a:solidFill>
                  <a:prstClr val="black"/>
                </a:solidFill>
                <a:latin typeface="Times New Roman"/>
                <a:ea typeface="Times New Roman"/>
              </a:rPr>
              <a:t>ется приказом директора общеобразовательной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организации;</a:t>
            </a:r>
          </a:p>
          <a:p>
            <a:pPr marL="3175" marR="12065" lvl="0" indent="0">
              <a:buClr>
                <a:srgbClr val="31B6FD"/>
              </a:buClr>
              <a:buNone/>
            </a:pPr>
            <a:r>
              <a:rPr lang="ru-RU" sz="1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- часы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, отведенные на внеурочную деятельность, не учитываются при определении максимально допустимой учебной нагрузки уча­</a:t>
            </a:r>
            <a:r>
              <a:rPr lang="ru-RU" sz="1800" b="1" spc="-15" dirty="0">
                <a:solidFill>
                  <a:prstClr val="black"/>
                </a:solidFill>
                <a:latin typeface="Times New Roman"/>
                <a:ea typeface="Times New Roman"/>
              </a:rPr>
              <a:t>щихся, но являются обязательными для финанси­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рования;</a:t>
            </a:r>
          </a:p>
          <a:p>
            <a:pPr marL="3175" marR="12065" lvl="0" indent="0">
              <a:buClr>
                <a:srgbClr val="31B6FD"/>
              </a:buClr>
              <a:buNone/>
            </a:pPr>
            <a:r>
              <a:rPr lang="ru-RU" sz="1800" b="1" spc="-5" dirty="0" smtClean="0">
                <a:solidFill>
                  <a:prstClr val="black"/>
                </a:solidFill>
                <a:latin typeface="Times New Roman"/>
                <a:ea typeface="Times New Roman"/>
              </a:rPr>
              <a:t>- время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для проведения внеурочных об­разовательных мероприятий включается в общее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расписание школы;</a:t>
            </a:r>
          </a:p>
          <a:p>
            <a:endParaRPr lang="ru-RU" sz="13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РЕАЛИЗАЦИЯ ПРОГРАММЫ ВНЕУРОЧНОЙ ДЕЯТЕЛЬНОСТИ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79964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772816"/>
            <a:ext cx="7668840" cy="4353347"/>
          </a:xfrm>
        </p:spPr>
        <p:txBody>
          <a:bodyPr>
            <a:normAutofit fontScale="92500" lnSpcReduction="10000"/>
          </a:bodyPr>
          <a:lstStyle/>
          <a:p>
            <a:pPr marL="12065" marR="8890" lvl="0" indent="0">
              <a:buClr>
                <a:srgbClr val="31B6FD"/>
              </a:buClr>
              <a:buNone/>
            </a:pPr>
            <a:r>
              <a:rPr lang="ru-RU" sz="1800" b="1" spc="-10" dirty="0">
                <a:solidFill>
                  <a:prstClr val="black"/>
                </a:solidFill>
                <a:latin typeface="Times New Roman"/>
                <a:ea typeface="Times New Roman"/>
              </a:rPr>
              <a:t>- внеурочная образовательная деятельность мо­жет быть реализована, в том числе, на базе других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образовательных организаций или учреждений культуры;</a:t>
            </a:r>
          </a:p>
          <a:p>
            <a:pPr marL="0" lvl="0" indent="0">
              <a:buClr>
                <a:srgbClr val="31B6FD"/>
              </a:buClr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- формы организации внеурочной деятельно­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сти, как и образовательного процесса в целом,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определяет образовательное учреждение;</a:t>
            </a:r>
          </a:p>
          <a:p>
            <a:pPr marL="15240" marR="15240" lvl="0" indent="0">
              <a:buClr>
                <a:srgbClr val="31B6FD"/>
              </a:buClr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- количество посещаемых курсов по внеуроч­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ной деятельности выбирают ученики и родители (законные представители);</a:t>
            </a:r>
          </a:p>
          <a:p>
            <a:pPr marL="15240" marR="15240" lvl="0" indent="0">
              <a:buClr>
                <a:srgbClr val="31B6FD"/>
              </a:buClr>
              <a:buNone/>
            </a:pP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- зачисление в группу, изучающую ту или иную программу внеурочной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деятельности, осуществляется на основании же­</a:t>
            </a:r>
            <a:r>
              <a:rPr lang="ru-RU" sz="1800" b="1" spc="-15" dirty="0">
                <a:solidFill>
                  <a:prstClr val="black"/>
                </a:solidFill>
                <a:latin typeface="Times New Roman"/>
                <a:ea typeface="Times New Roman"/>
              </a:rPr>
              <a:t>лания ученика по заявлению родителей (законных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представителей);</a:t>
            </a:r>
          </a:p>
          <a:p>
            <a:pPr marL="15240" marR="15240" lvl="0" indent="0">
              <a:buClr>
                <a:srgbClr val="31B6FD"/>
              </a:buClr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- о</a:t>
            </a:r>
            <a:r>
              <a:rPr lang="ru-RU" sz="1800" b="1" spc="-10" dirty="0">
                <a:solidFill>
                  <a:prstClr val="black"/>
                </a:solidFill>
                <a:latin typeface="Times New Roman"/>
                <a:ea typeface="Times New Roman"/>
              </a:rPr>
              <a:t>рганизация внеурочной деятельности подле­</a:t>
            </a:r>
            <a:r>
              <a:rPr lang="ru-RU" sz="1800" b="1" spc="-15" dirty="0">
                <a:solidFill>
                  <a:prstClr val="black"/>
                </a:solidFill>
                <a:latin typeface="Times New Roman"/>
                <a:ea typeface="Times New Roman"/>
              </a:rPr>
              <a:t>жит обязательному учету. Учет занятости учащих­ся внеурочной деятельностью осуществляется пе­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дагогом в Журнале учета;</a:t>
            </a:r>
          </a:p>
          <a:p>
            <a:pPr marL="15240" marR="15240" lvl="0" indent="0">
              <a:buClr>
                <a:srgbClr val="31B6FD"/>
              </a:buClr>
              <a:buNone/>
            </a:pPr>
            <a:r>
              <a:rPr lang="ru-RU" sz="1800" b="1" spc="-5" dirty="0">
                <a:solidFill>
                  <a:prstClr val="black"/>
                </a:solidFill>
                <a:latin typeface="Times New Roman"/>
                <a:ea typeface="Times New Roman"/>
              </a:rPr>
              <a:t>- </a:t>
            </a:r>
            <a:r>
              <a:rPr lang="ru-RU" sz="1800" b="1" spc="-10" dirty="0">
                <a:solidFill>
                  <a:prstClr val="black"/>
                </a:solidFill>
                <a:latin typeface="Times New Roman"/>
                <a:ea typeface="Times New Roman"/>
              </a:rPr>
              <a:t>в ходе реализации программы, а также на на­</a:t>
            </a:r>
            <a:r>
              <a:rPr lang="ru-RU" sz="1800" b="1" spc="-15" dirty="0">
                <a:solidFill>
                  <a:prstClr val="black"/>
                </a:solidFill>
                <a:latin typeface="Times New Roman"/>
                <a:ea typeface="Times New Roman"/>
              </a:rPr>
              <a:t>чальном и финальном этапах ее реализации целе­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ea typeface="Times New Roman"/>
              </a:rPr>
              <a:t>сообразно проводить соответствующие диагно­стические исследования.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1074448"/>
          </a:xfrm>
        </p:spPr>
        <p:txBody>
          <a:bodyPr/>
          <a:lstStyle/>
          <a:p>
            <a:r>
              <a:rPr lang="ru-RU" sz="2000" b="1" i="1" dirty="0">
                <a:solidFill>
                  <a:prstClr val="black"/>
                </a:solidFill>
                <a:latin typeface="Times New Roman"/>
                <a:ea typeface="Times New Roman"/>
              </a:rPr>
              <a:t>РЕАЛИЗАЦИЯ ПРОГРАММЫ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86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1" cy="5328592"/>
          </a:xfrm>
        </p:spPr>
        <p:txBody>
          <a:bodyPr>
            <a:normAutofit fontScale="70000" lnSpcReduction="20000"/>
          </a:bodyPr>
          <a:lstStyle/>
          <a:p>
            <a:pPr marL="8890" marR="3175" indent="0">
              <a:spcAft>
                <a:spcPts val="0"/>
              </a:spcAft>
              <a:buNone/>
              <a:tabLst>
                <a:tab pos="304800" algn="l"/>
              </a:tabLst>
            </a:pPr>
            <a:r>
              <a:rPr lang="ru-RU" b="1" spc="-25" dirty="0" smtClean="0">
                <a:latin typeface="Times New Roman"/>
                <a:ea typeface="Times New Roman"/>
              </a:rPr>
              <a:t>- </a:t>
            </a:r>
            <a:r>
              <a:rPr lang="ru-RU" b="1" spc="-25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Закон </a:t>
            </a:r>
            <a:r>
              <a:rPr lang="ru-RU" b="1" spc="-25" dirty="0">
                <a:solidFill>
                  <a:schemeClr val="tx1"/>
                </a:solidFill>
                <a:latin typeface="Times New Roman"/>
                <a:ea typeface="Times New Roman"/>
              </a:rPr>
              <a:t>Российской Федерации от 29.12.2012 г.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№ 273 «Об образовании в Российской Федера­ции»;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8890" indent="0">
              <a:spcAft>
                <a:spcPts val="0"/>
              </a:spcAft>
              <a:buNone/>
              <a:tabLst>
                <a:tab pos="36258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Федеральный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государственный образова­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тельный стандарт основного общего образова­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ния (приказ </a:t>
            </a:r>
            <a:r>
              <a:rPr lang="ru-RU" b="1" spc="-10" dirty="0" err="1">
                <a:solidFill>
                  <a:schemeClr val="tx1"/>
                </a:solidFill>
                <a:latin typeface="Times New Roman"/>
                <a:ea typeface="Times New Roman"/>
              </a:rPr>
              <a:t>Минобрнауки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 России от 17.12.2010 г.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№ 1897);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6350" indent="0">
              <a:spcAft>
                <a:spcPts val="0"/>
              </a:spcAft>
              <a:buNone/>
              <a:tabLst>
                <a:tab pos="29273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Федеральные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требования к образовательным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учреждениям в части минимальной оснащенно­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сти учебного процесса и оборудования учебных </a:t>
            </a:r>
            <a:r>
              <a:rPr lang="ru-RU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помещений (приказ </a:t>
            </a:r>
            <a:r>
              <a:rPr lang="ru-RU" b="1" spc="-20" dirty="0" err="1">
                <a:solidFill>
                  <a:schemeClr val="tx1"/>
                </a:solidFill>
                <a:latin typeface="Times New Roman"/>
                <a:ea typeface="Times New Roman"/>
              </a:rPr>
              <a:t>Минобрнауки</a:t>
            </a:r>
            <a:r>
              <a:rPr lang="ru-RU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 России от 4 ок­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тября 2010 г. № 986);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8890" marR="3175" indent="0">
              <a:spcAft>
                <a:spcPts val="0"/>
              </a:spcAft>
              <a:buNone/>
              <a:tabLst>
                <a:tab pos="381000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СанПиН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2.4.2.2821-10 «Санитарно-эпи­демиологические требования к условиям и ор­ганизации обучения в общеобразовательных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учреждениях» (постановление Главного государ­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ственного санитарного врача Российской Феде­рации от 29 декабря 2010 года № 189);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6350" lvl="0" indent="0">
              <a:spcAft>
                <a:spcPts val="0"/>
              </a:spcAft>
              <a:buNone/>
              <a:tabLst>
                <a:tab pos="283210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Федеральные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требования к образовательным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учреждениям в части охраны здоровья обучаю­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щихся, воспитанников (приказ </a:t>
            </a:r>
            <a:r>
              <a:rPr lang="ru-RU" b="1" spc="-15" dirty="0" err="1">
                <a:solidFill>
                  <a:schemeClr val="tx1"/>
                </a:solidFill>
                <a:latin typeface="Times New Roman"/>
                <a:ea typeface="Times New Roman"/>
              </a:rPr>
              <a:t>Минобрнауки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 Рос­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сии от 28 декабря 2010 г. № 2106);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6350" lvl="0" indent="0">
              <a:spcAft>
                <a:spcPts val="0"/>
              </a:spcAft>
              <a:buNone/>
              <a:tabLst>
                <a:tab pos="283210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Концепция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духовно-нравственного воспита­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ния российских школьников;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8890" lvl="0" indent="0">
              <a:spcAft>
                <a:spcPts val="0"/>
              </a:spcAft>
              <a:buNone/>
              <a:tabLst>
                <a:tab pos="283210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Стратегия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развития воспитания в Российской </a:t>
            </a:r>
            <a:r>
              <a:rPr lang="ru-RU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Федерации на период до 2025 года (Распоряжение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Правительства РФ от 29.05.2015 г.);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8890" lvl="0" indent="0">
              <a:spcAft>
                <a:spcPts val="0"/>
              </a:spcAft>
              <a:buNone/>
              <a:tabLst>
                <a:tab pos="28321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Об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утверждении Концепции информацион­ной безопасности детей (Распоряжение Прави­тельства РФ от 02.12.2015 г. № 2471-р</a:t>
            </a: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);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	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О противодействии экстремистской дея­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тельности (Федеральный закон от 25.07.2002 г. № 114-ФЗ);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6350" marR="12065" indent="0">
              <a:spcAft>
                <a:spcPts val="0"/>
              </a:spcAft>
              <a:buNone/>
              <a:tabLst>
                <a:tab pos="30162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О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защите детей от информации, причиняю­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щей вред их здоровью и развитию (Федеральный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закон от 29.12.2010 г. № 436-ФЗ).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03232" cy="864096"/>
          </a:xfrm>
        </p:spPr>
        <p:txBody>
          <a:bodyPr>
            <a:noAutofit/>
          </a:bodyPr>
          <a:lstStyle/>
          <a:p>
            <a:pPr marR="39370" indent="182880">
              <a:spcAft>
                <a:spcPts val="0"/>
              </a:spcAft>
            </a:pPr>
            <a:r>
              <a:rPr lang="ru-RU" sz="20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Организацию внеурочной образовательной де­ятельности регулируют следующие нормативные </a:t>
            </a:r>
            <a:r>
              <a:rPr lang="ru-RU" sz="2000" b="1" i="1" dirty="0">
                <a:solidFill>
                  <a:schemeClr val="tx1"/>
                </a:solidFill>
                <a:latin typeface="Times New Roman"/>
                <a:ea typeface="Times New Roman"/>
              </a:rPr>
              <a:t>правовые акты:</a:t>
            </a:r>
            <a:br>
              <a:rPr lang="ru-RU" sz="2000" b="1" i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7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18457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Aft>
                <a:spcPts val="0"/>
              </a:spcAft>
              <a:buNone/>
              <a:tabLst>
                <a:tab pos="32893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Устав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общеобразовательной организации.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18415" lvl="0" indent="0">
              <a:spcAft>
                <a:spcPts val="0"/>
              </a:spcAft>
              <a:buNone/>
              <a:tabLst>
                <a:tab pos="328930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Правила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внутреннего распорядка общеобра­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зовательной организации.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15240" lvl="0" indent="0">
              <a:spcAft>
                <a:spcPts val="0"/>
              </a:spcAft>
              <a:buNone/>
              <a:tabLst>
                <a:tab pos="32893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Договор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общеобразовательной организации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с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учредителем.</a:t>
            </a:r>
            <a:endParaRPr lang="ru-RU" sz="14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18415" lvl="0" indent="0">
              <a:spcAft>
                <a:spcPts val="0"/>
              </a:spcAft>
              <a:buNone/>
              <a:tabLst>
                <a:tab pos="32893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Договор общеобразовательной организации </a:t>
            </a: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с родителями (законными представителями) уча­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щихся.</a:t>
            </a:r>
            <a:endParaRPr lang="ru-RU" sz="14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18415" lvl="0" indent="0">
              <a:spcAft>
                <a:spcPts val="0"/>
              </a:spcAft>
              <a:buNone/>
              <a:tabLst>
                <a:tab pos="328930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Положение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о деятельности в общеобразова­тельной организации общественных (в том числе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детских и молодежных) организаций (объедине­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ний).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21590" lvl="0" indent="0">
              <a:spcAft>
                <a:spcPts val="0"/>
              </a:spcAft>
              <a:buNone/>
              <a:tabLst>
                <a:tab pos="328930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Положения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о формах самоуправления обще­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образовательной организации.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175" marR="24130" indent="0">
              <a:spcAft>
                <a:spcPts val="0"/>
              </a:spcAft>
              <a:buNone/>
              <a:tabLst>
                <a:tab pos="365760" algn="l"/>
              </a:tabLst>
            </a:pPr>
            <a:r>
              <a:rPr lang="ru-RU" b="1" spc="-7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Договор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 сотрудничестве общеобразова­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тельной организации и учреждений дополнитель­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ного образования детей.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24130" lvl="0" indent="0">
              <a:spcAft>
                <a:spcPts val="0"/>
              </a:spcAft>
              <a:buNone/>
              <a:tabLst>
                <a:tab pos="313690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Положение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о группе продленного дня (шко­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ле полного дня).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27305" lvl="0" indent="0">
              <a:spcAft>
                <a:spcPts val="0"/>
              </a:spcAft>
              <a:buNone/>
              <a:tabLst>
                <a:tab pos="313690" algn="l"/>
              </a:tabLst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Должностные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инструкции работников обще­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образовательной организации.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26720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Приказы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директора общеобразовательной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организации об утверждении рабочих программ учебных курсов, дисциплин (модулей).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3175" lvl="0" indent="0">
              <a:spcAft>
                <a:spcPts val="0"/>
              </a:spcAft>
              <a:buNone/>
              <a:tabLst>
                <a:tab pos="426720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Положение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о распределении стимулирую­щей части фонда оплаты труда работников обще­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образовательной организации.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6350" lvl="0" indent="0">
              <a:spcAft>
                <a:spcPts val="0"/>
              </a:spcAft>
              <a:buNone/>
              <a:tabLst>
                <a:tab pos="426720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Положение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об оказании платных дополни­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тельных образовательных услуг.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8890" lvl="0" indent="0">
              <a:spcAft>
                <a:spcPts val="0"/>
              </a:spcAft>
              <a:buNone/>
              <a:tabLst>
                <a:tab pos="42672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Положение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об организации и проведении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публичного отчета общеобразовательной органи­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зации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1002440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В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неурочная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деятельность должна быть отражена в локальных документах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образовательной организации:</a:t>
            </a: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916832"/>
            <a:ext cx="7668840" cy="4209331"/>
          </a:xfrm>
        </p:spPr>
        <p:txBody>
          <a:bodyPr>
            <a:normAutofit/>
          </a:bodyPr>
          <a:lstStyle/>
          <a:p>
            <a:pPr marL="0" marR="24130" lvl="0" indent="0">
              <a:spcAft>
                <a:spcPts val="0"/>
              </a:spcAft>
              <a:buNone/>
              <a:tabLst>
                <a:tab pos="295910" algn="l"/>
              </a:tabLst>
            </a:pPr>
            <a:r>
              <a:rPr lang="ru-RU" b="1" spc="-15" dirty="0" smtClean="0">
                <a:latin typeface="Times New Roman"/>
                <a:ea typeface="Times New Roman"/>
              </a:rPr>
              <a:t>- </a:t>
            </a: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научно-методическое </a:t>
            </a:r>
            <a:r>
              <a:rPr lang="ru-RU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обеспечение (програм­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ма, пособия, дидактический материал и т. д.);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27305" lvl="0" indent="0">
              <a:spcAft>
                <a:spcPts val="0"/>
              </a:spcAft>
              <a:buNone/>
              <a:tabLst>
                <a:tab pos="295910" algn="l"/>
              </a:tabLst>
            </a:pPr>
            <a:r>
              <a:rPr lang="ru-RU" b="1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материально-техническое </a:t>
            </a:r>
            <a:r>
              <a:rPr lang="ru-RU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обеспечение (ауди­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торная оснащенность);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27305" lvl="0" indent="0">
              <a:spcAft>
                <a:spcPts val="0"/>
              </a:spcAft>
              <a:buNone/>
              <a:tabLst>
                <a:tab pos="295910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информационное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обеспечение (наличие со­</a:t>
            </a:r>
            <a:r>
              <a:rPr lang="ru-RU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временного мультимедийного оборудования и вы­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хода в Интернет);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30480" lvl="0" indent="0">
              <a:spcAft>
                <a:spcPts val="0"/>
              </a:spcAft>
              <a:buNone/>
              <a:tabLst>
                <a:tab pos="295910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внешние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связи и партнерство (сотрудниче­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ство с учреждениями дополнительного образова­ния, учреждениями культуры и т. д.).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186392"/>
          </a:xfrm>
        </p:spPr>
        <p:txBody>
          <a:bodyPr>
            <a:noAutofit/>
          </a:bodyPr>
          <a:lstStyle/>
          <a:p>
            <a:pPr marL="15240" marR="18415" indent="179705" algn="l">
              <a:spcAft>
                <a:spcPts val="0"/>
              </a:spcAft>
            </a:pPr>
            <a:r>
              <a:rPr lang="ru-RU" sz="28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Реализация внеурочной деятельности будет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эффективной при наличии следующих условий:</a:t>
            </a:r>
            <a:b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3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5001419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spc="-10" dirty="0" smtClean="0">
                <a:latin typeface="Times New Roman"/>
                <a:ea typeface="Times New Roman"/>
              </a:rPr>
              <a:t>- </a:t>
            </a: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познавательная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игровая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трудовая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(производственная) деятельность;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досугово-развлекательная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деятельность;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спортивно-оздоровительная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деятельность;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туристско-краеведческая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деятельность;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художественное </a:t>
            </a:r>
            <a:r>
              <a:rPr lang="ru-RU" b="1" spc="-5" dirty="0">
                <a:solidFill>
                  <a:schemeClr val="tx1"/>
                </a:solidFill>
                <a:latin typeface="Times New Roman"/>
                <a:ea typeface="Times New Roman"/>
              </a:rPr>
              <a:t>творчество;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marR="3048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социальное </a:t>
            </a:r>
            <a:r>
              <a:rPr lang="ru-RU" b="1" spc="-10" dirty="0">
                <a:solidFill>
                  <a:schemeClr val="tx1"/>
                </a:solidFill>
                <a:latin typeface="Times New Roman"/>
                <a:ea typeface="Times New Roman"/>
              </a:rPr>
              <a:t>творчество (социально-преобра­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зовательная деятельность);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307975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- проблемно-ценностное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общение.</a:t>
            </a:r>
            <a:endParaRPr lang="ru-RU" sz="1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31224" cy="720080"/>
          </a:xfrm>
        </p:spPr>
        <p:txBody>
          <a:bodyPr>
            <a:noAutofit/>
          </a:bodyPr>
          <a:lstStyle/>
          <a:p>
            <a:pPr marL="210185">
              <a:spcAft>
                <a:spcPts val="0"/>
              </a:spcAft>
            </a:pPr>
            <a:r>
              <a:rPr lang="ru-RU" sz="2800" b="1" i="1" spc="-5" dirty="0">
                <a:solidFill>
                  <a:schemeClr val="tx1"/>
                </a:solidFill>
                <a:latin typeface="Times New Roman"/>
                <a:ea typeface="Times New Roman"/>
              </a:rPr>
              <a:t>Виды внеурочной деятельности</a:t>
            </a:r>
            <a:r>
              <a:rPr lang="ru-RU" sz="28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2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556</TotalTime>
  <Words>1481</Words>
  <Application>Microsoft Office PowerPoint</Application>
  <PresentationFormat>Экран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ВНЕУРОЧНАЯ ОБРАЗОВАТЕЛЬНАЯ ДЕЯТЕЛЬНОСТЬ ПЕДАГОГА -БИБЛИОТЕКАРЯ</vt:lpstr>
      <vt:lpstr>Федеральные государствен­ные образовательные стандарты (ФГОС) общего образования трактуют:</vt:lpstr>
      <vt:lpstr>Особая актуальность разработки и реализации библиотечной программы внеурочной деятель­ности на уровне основного общего образования обусловлена </vt:lpstr>
      <vt:lpstr> РЕАЛИЗАЦИЯ ПРОГРАММЫ ВНЕУРОЧНОЙ ДЕЯТЕЛЬНОСТИ</vt:lpstr>
      <vt:lpstr>РЕАЛИЗАЦИЯ ПРОГРАММЫ ВНЕУРОЧНОЙ ДЕЯТЕЛЬНОСТИ</vt:lpstr>
      <vt:lpstr>Организацию внеурочной образовательной де­ятельности регулируют следующие нормативные правовые акты: </vt:lpstr>
      <vt:lpstr>Внеурочная деятельность должна быть отражена в локальных документах образовательной организации:</vt:lpstr>
      <vt:lpstr>Реализация внеурочной деятельности будет эффективной при наличии следующих условий: </vt:lpstr>
      <vt:lpstr>Виды внеурочной деятельности: </vt:lpstr>
      <vt:lpstr> Структура и содержание программы внеурочной деятельности </vt:lpstr>
      <vt:lpstr>Воспитательные результаты внеурочной дея­тельности школьников :</vt:lpstr>
      <vt:lpstr>Результат (продукт) проектной деятель­ности: </vt:lpstr>
      <vt:lpstr>Основные принципы организации внеурочной деятельности:</vt:lpstr>
      <vt:lpstr>Формы организации внеурочных заня­тий,  способствующие формированию воспитательных результатов </vt:lpstr>
      <vt:lpstr> ОРГАНИЗАЦИЯ ВНЕУРОЧНЫХ ОБРАЗОВАТЕЛЬНЫХ ЗАНЯТИЙ  </vt:lpstr>
      <vt:lpstr>Типы внеурочных занятий:</vt:lpstr>
      <vt:lpstr>Специфика современных внеурочных библиотечных занятий </vt:lpstr>
      <vt:lpstr>«Золотые прави­ла» внеурочных мероприятий</vt:lpstr>
      <vt:lpstr>«Золотые прави­ла» внеурочных мероприятий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ВНЕУРОЧНАЯ ДЕЯТЕЛЬНОСТЬ ПЕДАГОГА-БИБЛИОТЕКАРЯ</dc:title>
  <dc:creator>GYPNORION</dc:creator>
  <cp:lastModifiedBy>User</cp:lastModifiedBy>
  <cp:revision>50</cp:revision>
  <dcterms:created xsi:type="dcterms:W3CDTF">2016-08-29T08:13:34Z</dcterms:created>
  <dcterms:modified xsi:type="dcterms:W3CDTF">2016-09-22T12:05:55Z</dcterms:modified>
</cp:coreProperties>
</file>